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2" r:id="rId7"/>
    <p:sldId id="264" r:id="rId8"/>
    <p:sldId id="261"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1" d="100"/>
          <a:sy n="111" d="100"/>
        </p:scale>
        <p:origin x="6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8/3/22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8/3/22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8/3/22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2B8F7DB7-D826-27FB-440F-7049A64A390E}"/>
              </a:ext>
            </a:extLst>
          </p:cNvPr>
          <p:cNvSpPr>
            <a:spLocks noGrp="1"/>
          </p:cNvSpPr>
          <p:nvPr>
            <p:ph type="ctrTitle"/>
          </p:nvPr>
        </p:nvSpPr>
        <p:spPr>
          <a:xfrm>
            <a:off x="6744929" y="1241266"/>
            <a:ext cx="4798142" cy="3153753"/>
          </a:xfrm>
        </p:spPr>
        <p:txBody>
          <a:bodyPr>
            <a:normAutofit/>
          </a:bodyPr>
          <a:lstStyle/>
          <a:p>
            <a:r>
              <a:rPr lang="es-CL">
                <a:solidFill>
                  <a:srgbClr val="EBEBEB"/>
                </a:solidFill>
              </a:rPr>
              <a:t>Estados Financieros 2021</a:t>
            </a:r>
          </a:p>
        </p:txBody>
      </p:sp>
      <p:sp>
        <p:nvSpPr>
          <p:cNvPr id="9" name="Subtítulo 2">
            <a:extLst>
              <a:ext uri="{FF2B5EF4-FFF2-40B4-BE49-F238E27FC236}">
                <a16:creationId xmlns:a16="http://schemas.microsoft.com/office/drawing/2014/main" id="{C842CDF7-A6E2-D4FC-74CE-7D606464B337}"/>
              </a:ext>
            </a:extLst>
          </p:cNvPr>
          <p:cNvSpPr>
            <a:spLocks noGrp="1"/>
          </p:cNvSpPr>
          <p:nvPr>
            <p:ph type="subTitle" idx="1"/>
          </p:nvPr>
        </p:nvSpPr>
        <p:spPr>
          <a:xfrm>
            <a:off x="6744929" y="4591665"/>
            <a:ext cx="4798142" cy="1622322"/>
          </a:xfrm>
        </p:spPr>
        <p:txBody>
          <a:bodyPr>
            <a:normAutofit/>
          </a:bodyPr>
          <a:lstStyle/>
          <a:p>
            <a:r>
              <a:rPr lang="es-CL"/>
              <a:t>CORPORACIÓN Arqueros de chile</a:t>
            </a:r>
          </a:p>
        </p:txBody>
      </p:sp>
      <p:pic>
        <p:nvPicPr>
          <p:cNvPr id="10" name="Imagen 9">
            <a:extLst>
              <a:ext uri="{FF2B5EF4-FFF2-40B4-BE49-F238E27FC236}">
                <a16:creationId xmlns:a16="http://schemas.microsoft.com/office/drawing/2014/main" id="{1EE60B77-D3EF-81A8-0491-8C69E118B698}"/>
              </a:ext>
            </a:extLst>
          </p:cNvPr>
          <p:cNvPicPr>
            <a:picLocks noChangeAspect="1"/>
          </p:cNvPicPr>
          <p:nvPr/>
        </p:nvPicPr>
        <p:blipFill>
          <a:blip r:embed="rId2"/>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721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Vista Final</a:t>
            </a:r>
          </a:p>
        </p:txBody>
      </p:sp>
      <p:sp>
        <p:nvSpPr>
          <p:cNvPr id="3" name="Marcador de contenido 2"/>
          <p:cNvSpPr>
            <a:spLocks noGrp="1"/>
          </p:cNvSpPr>
          <p:nvPr>
            <p:ph idx="1"/>
          </p:nvPr>
        </p:nvSpPr>
        <p:spPr/>
        <p:txBody>
          <a:bodyPr>
            <a:normAutofit fontScale="92500" lnSpcReduction="10000"/>
          </a:bodyPr>
          <a:lstStyle/>
          <a:p>
            <a:r>
              <a:rPr lang="es-CL" dirty="0"/>
              <a:t>Para este periodo comercial, el saldo del activo que posee la sociedad cubre las deudas adquiridas al termino del ejercicio 2021, ya que la deuda representan un 67,8% del total del saldo bancario. </a:t>
            </a:r>
          </a:p>
          <a:p>
            <a:r>
              <a:rPr lang="es-CL" b="1" dirty="0"/>
              <a:t>Esta sugerencia se dio el año anterior. “</a:t>
            </a:r>
            <a:r>
              <a:rPr lang="es-CL" dirty="0"/>
              <a:t>Dado que la cuenta bancaria que posee hoy la sociedad entregada por banco estado(organizaciones de la sociedad civil) no permite realizar una adecuada gestión en las compras, pues no permite hacer transferencias online, se sugiere ver la posibilidad de adquirir una cuenta corriente o chequera electrónica que les permita tener una administración mas acorde a las necesidades de la corporación”.</a:t>
            </a:r>
          </a:p>
          <a:p>
            <a:r>
              <a:rPr lang="es-CL" dirty="0"/>
              <a:t>Si bien los respaldos digitales se incorporan para este año comercial, se sugiere tener enlazado el respaldo al día que realmente se giro el dinero, con el fin de un mayor control y acceso a información. </a:t>
            </a:r>
          </a:p>
        </p:txBody>
      </p:sp>
    </p:spTree>
    <p:extLst>
      <p:ext uri="{BB962C8B-B14F-4D97-AF65-F5344CB8AC3E}">
        <p14:creationId xmlns:p14="http://schemas.microsoft.com/office/powerpoint/2010/main" val="63406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Estados Financieros ejercicio 2021</a:t>
            </a:r>
          </a:p>
        </p:txBody>
      </p:sp>
      <p:sp>
        <p:nvSpPr>
          <p:cNvPr id="3" name="Marcador de contenido 2"/>
          <p:cNvSpPr>
            <a:spLocks noGrp="1"/>
          </p:cNvSpPr>
          <p:nvPr>
            <p:ph idx="1"/>
          </p:nvPr>
        </p:nvSpPr>
        <p:spPr/>
        <p:txBody>
          <a:bodyPr/>
          <a:lstStyle/>
          <a:p>
            <a:pPr marL="0" indent="0">
              <a:buNone/>
            </a:pPr>
            <a:r>
              <a:rPr lang="es-CL" dirty="0"/>
              <a:t>Informe</a:t>
            </a:r>
          </a:p>
          <a:p>
            <a:r>
              <a:rPr lang="es-CL" dirty="0"/>
              <a:t>Las observaciones y análisis según lo revisado al 31 de Diciembre del año 2021, después de corroborar cartolas, respaldos y otros documentos entregados asociados al rubro, es el siguiente:</a:t>
            </a:r>
          </a:p>
        </p:txBody>
      </p:sp>
    </p:spTree>
    <p:extLst>
      <p:ext uri="{BB962C8B-B14F-4D97-AF65-F5344CB8AC3E}">
        <p14:creationId xmlns:p14="http://schemas.microsoft.com/office/powerpoint/2010/main" val="64079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De Cuentas</a:t>
            </a:r>
          </a:p>
        </p:txBody>
      </p:sp>
      <p:sp>
        <p:nvSpPr>
          <p:cNvPr id="3" name="Marcador de contenido 2"/>
          <p:cNvSpPr>
            <a:spLocks noGrp="1"/>
          </p:cNvSpPr>
          <p:nvPr>
            <p:ph idx="1"/>
          </p:nvPr>
        </p:nvSpPr>
        <p:spPr/>
        <p:txBody>
          <a:bodyPr/>
          <a:lstStyle/>
          <a:p>
            <a:pPr marL="0" indent="0">
              <a:buNone/>
            </a:pPr>
            <a:r>
              <a:rPr lang="es-CL" dirty="0"/>
              <a:t>Activos:</a:t>
            </a:r>
          </a:p>
          <a:p>
            <a:pPr marL="0" indent="0">
              <a:buNone/>
            </a:pPr>
            <a:r>
              <a:rPr lang="es-CL" dirty="0"/>
              <a:t>Los activos de la sociedad al 31/12/2021 corresponden a:</a:t>
            </a:r>
          </a:p>
          <a:p>
            <a:pPr marL="0" indent="0">
              <a:buNone/>
            </a:pPr>
            <a:r>
              <a:rPr lang="es-CL" dirty="0"/>
              <a:t>Saldo de Banco Estado por $2.061.274.</a:t>
            </a:r>
          </a:p>
        </p:txBody>
      </p:sp>
      <p:pic>
        <p:nvPicPr>
          <p:cNvPr id="5" name="Imagen 4"/>
          <p:cNvPicPr>
            <a:picLocks noChangeAspect="1"/>
          </p:cNvPicPr>
          <p:nvPr/>
        </p:nvPicPr>
        <p:blipFill>
          <a:blip r:embed="rId2"/>
          <a:stretch>
            <a:fillRect/>
          </a:stretch>
        </p:blipFill>
        <p:spPr>
          <a:xfrm>
            <a:off x="2314214" y="4401169"/>
            <a:ext cx="4427166" cy="1869001"/>
          </a:xfrm>
          <a:prstGeom prst="rect">
            <a:avLst/>
          </a:prstGeom>
        </p:spPr>
      </p:pic>
    </p:spTree>
    <p:extLst>
      <p:ext uri="{BB962C8B-B14F-4D97-AF65-F5344CB8AC3E}">
        <p14:creationId xmlns:p14="http://schemas.microsoft.com/office/powerpoint/2010/main" val="20897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De Cuentas</a:t>
            </a:r>
          </a:p>
        </p:txBody>
      </p:sp>
      <p:sp>
        <p:nvSpPr>
          <p:cNvPr id="3" name="Marcador de contenido 2"/>
          <p:cNvSpPr>
            <a:spLocks noGrp="1"/>
          </p:cNvSpPr>
          <p:nvPr>
            <p:ph idx="1"/>
          </p:nvPr>
        </p:nvSpPr>
        <p:spPr/>
        <p:txBody>
          <a:bodyPr/>
          <a:lstStyle/>
          <a:p>
            <a:pPr marL="0" indent="0">
              <a:buNone/>
            </a:pPr>
            <a:r>
              <a:rPr lang="es-CL" dirty="0"/>
              <a:t>Pasivos y Patrimonio.</a:t>
            </a:r>
          </a:p>
          <a:p>
            <a:pPr marL="0" indent="0">
              <a:buNone/>
            </a:pPr>
            <a:r>
              <a:rPr lang="es-CL" dirty="0"/>
              <a:t>Con respecto a pasivos al 31/12/2021:</a:t>
            </a:r>
          </a:p>
          <a:p>
            <a:pPr marL="0" indent="0">
              <a:buNone/>
            </a:pPr>
            <a:r>
              <a:rPr lang="es-CL" dirty="0"/>
              <a:t>Se registran deudas con terceros y devoluciones pendientes por $1.396.717</a:t>
            </a:r>
          </a:p>
          <a:p>
            <a:pPr marL="0" indent="0">
              <a:buNone/>
            </a:pPr>
            <a:r>
              <a:rPr lang="es-CL" dirty="0"/>
              <a:t>El patrimonio actual incluyendo el resultado del ejercicio 2021 es de                  $664.557. </a:t>
            </a:r>
          </a:p>
        </p:txBody>
      </p:sp>
      <p:pic>
        <p:nvPicPr>
          <p:cNvPr id="6" name="Imagen 5"/>
          <p:cNvPicPr>
            <a:picLocks noChangeAspect="1"/>
          </p:cNvPicPr>
          <p:nvPr/>
        </p:nvPicPr>
        <p:blipFill>
          <a:blip r:embed="rId2"/>
          <a:stretch>
            <a:fillRect/>
          </a:stretch>
        </p:blipFill>
        <p:spPr>
          <a:xfrm>
            <a:off x="3089840" y="4801766"/>
            <a:ext cx="4798125" cy="1738372"/>
          </a:xfrm>
          <a:prstGeom prst="rect">
            <a:avLst/>
          </a:prstGeom>
        </p:spPr>
      </p:pic>
    </p:spTree>
    <p:extLst>
      <p:ext uri="{BB962C8B-B14F-4D97-AF65-F5344CB8AC3E}">
        <p14:creationId xmlns:p14="http://schemas.microsoft.com/office/powerpoint/2010/main" val="43883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De Cuentas</a:t>
            </a:r>
          </a:p>
        </p:txBody>
      </p:sp>
      <p:pic>
        <p:nvPicPr>
          <p:cNvPr id="4" name="Imagen 3"/>
          <p:cNvPicPr>
            <a:picLocks noChangeAspect="1"/>
          </p:cNvPicPr>
          <p:nvPr/>
        </p:nvPicPr>
        <p:blipFill>
          <a:blip r:embed="rId2"/>
          <a:stretch>
            <a:fillRect/>
          </a:stretch>
        </p:blipFill>
        <p:spPr>
          <a:xfrm>
            <a:off x="1462858" y="2763977"/>
            <a:ext cx="9199896" cy="3123017"/>
          </a:xfrm>
          <a:prstGeom prst="rect">
            <a:avLst/>
          </a:prstGeom>
        </p:spPr>
      </p:pic>
    </p:spTree>
    <p:extLst>
      <p:ext uri="{BB962C8B-B14F-4D97-AF65-F5344CB8AC3E}">
        <p14:creationId xmlns:p14="http://schemas.microsoft.com/office/powerpoint/2010/main" val="99316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 de Resultado 2021</a:t>
            </a:r>
          </a:p>
        </p:txBody>
      </p:sp>
      <p:sp>
        <p:nvSpPr>
          <p:cNvPr id="3" name="Marcador de contenido 2"/>
          <p:cNvSpPr>
            <a:spLocks noGrp="1"/>
          </p:cNvSpPr>
          <p:nvPr>
            <p:ph idx="1"/>
          </p:nvPr>
        </p:nvSpPr>
        <p:spPr>
          <a:xfrm>
            <a:off x="1154954" y="2468032"/>
            <a:ext cx="8825659" cy="3416300"/>
          </a:xfrm>
        </p:spPr>
        <p:txBody>
          <a:bodyPr/>
          <a:lstStyle/>
          <a:p>
            <a:r>
              <a:rPr lang="es-CL" dirty="0"/>
              <a:t>Según lo revisado, se apertura ingresos y gastos de la siguiente manera.</a:t>
            </a:r>
          </a:p>
        </p:txBody>
      </p:sp>
      <p:pic>
        <p:nvPicPr>
          <p:cNvPr id="5" name="Imagen 4"/>
          <p:cNvPicPr>
            <a:picLocks noChangeAspect="1"/>
          </p:cNvPicPr>
          <p:nvPr/>
        </p:nvPicPr>
        <p:blipFill>
          <a:blip r:embed="rId2"/>
          <a:stretch>
            <a:fillRect/>
          </a:stretch>
        </p:blipFill>
        <p:spPr>
          <a:xfrm>
            <a:off x="266735" y="2858948"/>
            <a:ext cx="11601353" cy="3783126"/>
          </a:xfrm>
          <a:prstGeom prst="rect">
            <a:avLst/>
          </a:prstGeom>
        </p:spPr>
      </p:pic>
    </p:spTree>
    <p:extLst>
      <p:ext uri="{BB962C8B-B14F-4D97-AF65-F5344CB8AC3E}">
        <p14:creationId xmlns:p14="http://schemas.microsoft.com/office/powerpoint/2010/main" val="296157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 de Resultado 2021 Resumen</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345156661"/>
              </p:ext>
            </p:extLst>
          </p:nvPr>
        </p:nvGraphicFramePr>
        <p:xfrm>
          <a:off x="3305908" y="3024554"/>
          <a:ext cx="4839286" cy="2982351"/>
        </p:xfrm>
        <a:graphic>
          <a:graphicData uri="http://schemas.openxmlformats.org/drawingml/2006/table">
            <a:tbl>
              <a:tblPr/>
              <a:tblGrid>
                <a:gridCol w="2419643">
                  <a:extLst>
                    <a:ext uri="{9D8B030D-6E8A-4147-A177-3AD203B41FA5}">
                      <a16:colId xmlns:a16="http://schemas.microsoft.com/office/drawing/2014/main" val="3014707979"/>
                    </a:ext>
                  </a:extLst>
                </a:gridCol>
                <a:gridCol w="2419643">
                  <a:extLst>
                    <a:ext uri="{9D8B030D-6E8A-4147-A177-3AD203B41FA5}">
                      <a16:colId xmlns:a16="http://schemas.microsoft.com/office/drawing/2014/main" val="2304369413"/>
                    </a:ext>
                  </a:extLst>
                </a:gridCol>
              </a:tblGrid>
              <a:tr h="637255">
                <a:tc>
                  <a:txBody>
                    <a:bodyPr/>
                    <a:lstStyle/>
                    <a:p>
                      <a:pPr algn="l" fontAlgn="ctr"/>
                      <a:r>
                        <a:rPr lang="es-CL" sz="1200" b="0" i="0" u="none" strike="noStrike" dirty="0">
                          <a:solidFill>
                            <a:srgbClr val="000000"/>
                          </a:solidFill>
                          <a:effectLst/>
                          <a:latin typeface="Verdana" panose="020B0604030504040204" pitchFamily="34" charset="0"/>
                        </a:rPr>
                        <a:t>Ingresos</a:t>
                      </a:r>
                    </a:p>
                  </a:txBody>
                  <a:tcPr marL="7620" marR="7620" marT="7620" marB="0" anchor="ctr">
                    <a:lnL>
                      <a:noFill/>
                    </a:lnL>
                    <a:lnR>
                      <a:noFill/>
                    </a:lnR>
                    <a:lnT>
                      <a:noFill/>
                    </a:lnT>
                    <a:lnB>
                      <a:noFill/>
                    </a:lnB>
                  </a:tcPr>
                </a:tc>
                <a:tc>
                  <a:txBody>
                    <a:bodyPr/>
                    <a:lstStyle/>
                    <a:p>
                      <a:pPr algn="l" fontAlgn="ctr"/>
                      <a:r>
                        <a:rPr lang="es-CL" sz="1200" b="0" i="0" u="none" strike="noStrike" dirty="0">
                          <a:solidFill>
                            <a:srgbClr val="000000"/>
                          </a:solidFill>
                          <a:effectLst/>
                          <a:latin typeface="Verdana" panose="020B0604030504040204" pitchFamily="34" charset="0"/>
                        </a:rPr>
                        <a:t>            1.892.685 </a:t>
                      </a:r>
                    </a:p>
                  </a:txBody>
                  <a:tcPr marL="7620" marR="7620" marT="7620" marB="0" anchor="ctr">
                    <a:lnL>
                      <a:noFill/>
                    </a:lnL>
                    <a:lnR>
                      <a:noFill/>
                    </a:lnR>
                    <a:lnT>
                      <a:noFill/>
                    </a:lnT>
                    <a:lnB>
                      <a:noFill/>
                    </a:lnB>
                  </a:tcPr>
                </a:tc>
                <a:extLst>
                  <a:ext uri="{0D108BD9-81ED-4DB2-BD59-A6C34878D82A}">
                    <a16:rowId xmlns:a16="http://schemas.microsoft.com/office/drawing/2014/main" val="3250653064"/>
                  </a:ext>
                </a:extLst>
              </a:tr>
              <a:tr h="637255">
                <a:tc>
                  <a:txBody>
                    <a:bodyPr/>
                    <a:lstStyle/>
                    <a:p>
                      <a:pPr algn="l" fontAlgn="b"/>
                      <a:r>
                        <a:rPr lang="es-CL" sz="1200" b="0" i="0" u="none" strike="noStrike" dirty="0">
                          <a:solidFill>
                            <a:srgbClr val="000000"/>
                          </a:solidFill>
                          <a:effectLst/>
                          <a:latin typeface="Verdana" panose="020B0604030504040204" pitchFamily="34" charset="0"/>
                        </a:rPr>
                        <a:t>Otros Ingresos</a:t>
                      </a:r>
                    </a:p>
                  </a:txBody>
                  <a:tcPr marL="7620" marR="7620" marT="7620" marB="0" anchor="b">
                    <a:lnL>
                      <a:noFill/>
                    </a:lnL>
                    <a:lnR>
                      <a:noFill/>
                    </a:lnR>
                    <a:lnT>
                      <a:noFill/>
                    </a:lnT>
                    <a:lnB>
                      <a:noFill/>
                    </a:lnB>
                  </a:tcPr>
                </a:tc>
                <a:tc>
                  <a:txBody>
                    <a:bodyPr/>
                    <a:lstStyle/>
                    <a:p>
                      <a:pPr algn="l" fontAlgn="b"/>
                      <a:r>
                        <a:rPr lang="es-CL" sz="1200" b="0" i="0" u="none" strike="noStrike" dirty="0">
                          <a:solidFill>
                            <a:srgbClr val="000000"/>
                          </a:solidFill>
                          <a:effectLst/>
                          <a:latin typeface="Verdana" panose="020B0604030504040204" pitchFamily="34" charset="0"/>
                        </a:rPr>
                        <a:t>            1.346.836</a:t>
                      </a:r>
                    </a:p>
                  </a:txBody>
                  <a:tcPr marL="7620" marR="7620" marT="7620" marB="0" anchor="b">
                    <a:lnL>
                      <a:noFill/>
                    </a:lnL>
                    <a:lnR>
                      <a:noFill/>
                    </a:lnR>
                    <a:lnT>
                      <a:noFill/>
                    </a:lnT>
                    <a:lnB>
                      <a:noFill/>
                    </a:lnB>
                  </a:tcPr>
                </a:tc>
                <a:extLst>
                  <a:ext uri="{0D108BD9-81ED-4DB2-BD59-A6C34878D82A}">
                    <a16:rowId xmlns:a16="http://schemas.microsoft.com/office/drawing/2014/main" val="3604197124"/>
                  </a:ext>
                </a:extLst>
              </a:tr>
              <a:tr h="637255">
                <a:tc>
                  <a:txBody>
                    <a:bodyPr/>
                    <a:lstStyle/>
                    <a:p>
                      <a:pPr algn="l" fontAlgn="ctr"/>
                      <a:r>
                        <a:rPr lang="es-CL" sz="1200" b="0" i="0" u="none" strike="noStrike">
                          <a:solidFill>
                            <a:srgbClr val="000000"/>
                          </a:solidFill>
                          <a:effectLst/>
                          <a:latin typeface="Verdana" panose="020B0604030504040204" pitchFamily="34" charset="0"/>
                        </a:rPr>
                        <a:t>Gastos </a:t>
                      </a:r>
                    </a:p>
                  </a:txBody>
                  <a:tcPr marL="7620" marR="7620" marT="7620" marB="0" anchor="ctr">
                    <a:lnL>
                      <a:noFill/>
                    </a:lnL>
                    <a:lnR>
                      <a:noFill/>
                    </a:lnR>
                    <a:lnT>
                      <a:noFill/>
                    </a:lnT>
                    <a:lnB>
                      <a:noFill/>
                    </a:lnB>
                  </a:tcPr>
                </a:tc>
                <a:tc>
                  <a:txBody>
                    <a:bodyPr/>
                    <a:lstStyle/>
                    <a:p>
                      <a:pPr algn="l" fontAlgn="ctr"/>
                      <a:r>
                        <a:rPr lang="es-CL" sz="1200" b="0" i="0" u="none" strike="noStrike" baseline="0" dirty="0">
                          <a:solidFill>
                            <a:srgbClr val="000000"/>
                          </a:solidFill>
                          <a:effectLst/>
                          <a:latin typeface="Verdana" panose="020B0604030504040204" pitchFamily="34" charset="0"/>
                        </a:rPr>
                        <a:t>          - 1.878.097</a:t>
                      </a:r>
                      <a:endParaRPr lang="es-CL" sz="1200" b="0" i="0" u="none" strike="noStrike" dirty="0">
                        <a:solidFill>
                          <a:srgbClr val="000000"/>
                        </a:solidFill>
                        <a:effectLst/>
                        <a:latin typeface="Verdana" panose="020B060403050404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186372352"/>
                  </a:ext>
                </a:extLst>
              </a:tr>
              <a:tr h="1070586">
                <a:tc>
                  <a:txBody>
                    <a:bodyPr/>
                    <a:lstStyle/>
                    <a:p>
                      <a:pPr algn="l" fontAlgn="b"/>
                      <a:r>
                        <a:rPr lang="es-CL" sz="1200" b="0" i="0" u="none" strike="noStrike" dirty="0">
                          <a:solidFill>
                            <a:srgbClr val="000000"/>
                          </a:solidFill>
                          <a:effectLst/>
                          <a:latin typeface="Verdana" panose="020B0604030504040204" pitchFamily="34" charset="0"/>
                        </a:rPr>
                        <a:t>Resultado</a:t>
                      </a:r>
                    </a:p>
                  </a:txBody>
                  <a:tcPr marL="7620" marR="7620" marT="7620" marB="0" anchor="b">
                    <a:lnL>
                      <a:noFill/>
                    </a:lnL>
                    <a:lnR>
                      <a:noFill/>
                    </a:lnR>
                    <a:lnT>
                      <a:noFill/>
                    </a:lnT>
                    <a:lnB>
                      <a:noFill/>
                    </a:lnB>
                  </a:tcPr>
                </a:tc>
                <a:tc>
                  <a:txBody>
                    <a:bodyPr/>
                    <a:lstStyle/>
                    <a:p>
                      <a:pPr algn="l" fontAlgn="b"/>
                      <a:r>
                        <a:rPr lang="es-CL" sz="1200" b="0" i="0" u="none" strike="noStrike" dirty="0">
                          <a:solidFill>
                            <a:srgbClr val="000000"/>
                          </a:solidFill>
                          <a:effectLst/>
                          <a:latin typeface="Verdana" panose="020B0604030504040204" pitchFamily="34" charset="0"/>
                        </a:rPr>
                        <a:t>            </a:t>
                      </a:r>
                      <a:r>
                        <a:rPr lang="es-CL" sz="1200" b="1" i="0" u="none" strike="noStrike" dirty="0">
                          <a:solidFill>
                            <a:srgbClr val="000000"/>
                          </a:solidFill>
                          <a:effectLst/>
                          <a:latin typeface="Verdana" panose="020B0604030504040204" pitchFamily="34" charset="0"/>
                        </a:rPr>
                        <a:t>1.361.424</a:t>
                      </a:r>
                    </a:p>
                  </a:txBody>
                  <a:tcPr marL="7620" marR="7620" marT="7620" marB="0" anchor="b">
                    <a:lnL>
                      <a:noFill/>
                    </a:lnL>
                    <a:lnR>
                      <a:noFill/>
                    </a:lnR>
                    <a:lnT>
                      <a:noFill/>
                    </a:lnT>
                    <a:lnB>
                      <a:noFill/>
                    </a:lnB>
                  </a:tcPr>
                </a:tc>
                <a:extLst>
                  <a:ext uri="{0D108BD9-81ED-4DB2-BD59-A6C34878D82A}">
                    <a16:rowId xmlns:a16="http://schemas.microsoft.com/office/drawing/2014/main" val="3397169358"/>
                  </a:ext>
                </a:extLst>
              </a:tr>
            </a:tbl>
          </a:graphicData>
        </a:graphic>
      </p:graphicFrame>
    </p:spTree>
    <p:extLst>
      <p:ext uri="{BB962C8B-B14F-4D97-AF65-F5344CB8AC3E}">
        <p14:creationId xmlns:p14="http://schemas.microsoft.com/office/powerpoint/2010/main" val="215626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 de Resultado 2021</a:t>
            </a:r>
          </a:p>
        </p:txBody>
      </p:sp>
      <p:sp>
        <p:nvSpPr>
          <p:cNvPr id="5" name="Marcador de contenido 4"/>
          <p:cNvSpPr>
            <a:spLocks noGrp="1"/>
          </p:cNvSpPr>
          <p:nvPr>
            <p:ph idx="1"/>
          </p:nvPr>
        </p:nvSpPr>
        <p:spPr/>
        <p:txBody>
          <a:bodyPr/>
          <a:lstStyle/>
          <a:p>
            <a:r>
              <a:rPr lang="es-CL" dirty="0"/>
              <a:t>Respaldos existentes:</a:t>
            </a:r>
          </a:p>
        </p:txBody>
      </p:sp>
      <p:pic>
        <p:nvPicPr>
          <p:cNvPr id="3" name="Imagen 2"/>
          <p:cNvPicPr>
            <a:picLocks noChangeAspect="1"/>
          </p:cNvPicPr>
          <p:nvPr/>
        </p:nvPicPr>
        <p:blipFill>
          <a:blip r:embed="rId2"/>
          <a:stretch>
            <a:fillRect/>
          </a:stretch>
        </p:blipFill>
        <p:spPr>
          <a:xfrm>
            <a:off x="434712" y="3519649"/>
            <a:ext cx="11250623" cy="1746831"/>
          </a:xfrm>
          <a:prstGeom prst="rect">
            <a:avLst/>
          </a:prstGeom>
        </p:spPr>
      </p:pic>
    </p:spTree>
    <p:extLst>
      <p:ext uri="{BB962C8B-B14F-4D97-AF65-F5344CB8AC3E}">
        <p14:creationId xmlns:p14="http://schemas.microsoft.com/office/powerpoint/2010/main" val="10264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Facturas recibidas 2021</a:t>
            </a:r>
          </a:p>
        </p:txBody>
      </p:sp>
      <p:sp>
        <p:nvSpPr>
          <p:cNvPr id="5" name="Marcador de contenido 4"/>
          <p:cNvSpPr>
            <a:spLocks noGrp="1"/>
          </p:cNvSpPr>
          <p:nvPr>
            <p:ph idx="1"/>
          </p:nvPr>
        </p:nvSpPr>
        <p:spPr/>
        <p:txBody>
          <a:bodyPr/>
          <a:lstStyle/>
          <a:p>
            <a:r>
              <a:rPr lang="es-CL" dirty="0"/>
              <a:t>Registro de Compras y Ventas SII</a:t>
            </a:r>
          </a:p>
        </p:txBody>
      </p:sp>
      <p:pic>
        <p:nvPicPr>
          <p:cNvPr id="3" name="Imagen 2"/>
          <p:cNvPicPr>
            <a:picLocks noChangeAspect="1"/>
          </p:cNvPicPr>
          <p:nvPr/>
        </p:nvPicPr>
        <p:blipFill>
          <a:blip r:embed="rId2"/>
          <a:stretch>
            <a:fillRect/>
          </a:stretch>
        </p:blipFill>
        <p:spPr>
          <a:xfrm>
            <a:off x="2967071" y="3381828"/>
            <a:ext cx="3488532" cy="2794000"/>
          </a:xfrm>
          <a:prstGeom prst="rect">
            <a:avLst/>
          </a:prstGeom>
        </p:spPr>
      </p:pic>
    </p:spTree>
    <p:extLst>
      <p:ext uri="{BB962C8B-B14F-4D97-AF65-F5344CB8AC3E}">
        <p14:creationId xmlns:p14="http://schemas.microsoft.com/office/powerpoint/2010/main" val="2762091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Sala de reuniones Ion</Template>
  <TotalTime>229</TotalTime>
  <Words>316</Words>
  <Application>Microsoft Macintosh PowerPoint</Application>
  <PresentationFormat>Panorámica</PresentationFormat>
  <Paragraphs>34</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Century Gothic</vt:lpstr>
      <vt:lpstr>Verdana</vt:lpstr>
      <vt:lpstr>Wingdings 3</vt:lpstr>
      <vt:lpstr>Sala de reuniones Ion</vt:lpstr>
      <vt:lpstr>Estados Financieros 2021</vt:lpstr>
      <vt:lpstr>Estados Financieros ejercicio 2021</vt:lpstr>
      <vt:lpstr>Análisis De Cuentas</vt:lpstr>
      <vt:lpstr>Análisis De Cuentas</vt:lpstr>
      <vt:lpstr>Análisis De Cuentas</vt:lpstr>
      <vt:lpstr>Estado de Resultado 2021</vt:lpstr>
      <vt:lpstr>Estado de Resultado 2021 Resumen</vt:lpstr>
      <vt:lpstr>Estado de Resultado 2021</vt:lpstr>
      <vt:lpstr>Facturas recibidas 2021</vt:lpstr>
      <vt:lpstr>Vista Final</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Estados Financieros 2018</dc:title>
  <dc:creator>Habita</dc:creator>
  <cp:lastModifiedBy>Claudio Covacevich Ponce</cp:lastModifiedBy>
  <cp:revision>34</cp:revision>
  <dcterms:created xsi:type="dcterms:W3CDTF">2020-02-13T20:52:11Z</dcterms:created>
  <dcterms:modified xsi:type="dcterms:W3CDTF">2022-08-03T22:42:13Z</dcterms:modified>
</cp:coreProperties>
</file>