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2" r:id="rId7"/>
    <p:sldId id="264" r:id="rId8"/>
    <p:sldId id="261"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98" d="100"/>
          <a:sy n="98" d="100"/>
        </p:scale>
        <p:origin x="1152"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7/22/21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7/22/21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7/22/21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7/22/21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7/22/21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7/22/21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7/22/21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hyperlink" Target="file:///C:/Users/Habita/Documents/arqueros%20de%20chile/202012/Acreedores%20varios" TargetMode="External"/><Relationship Id="rId2" Type="http://schemas.openxmlformats.org/officeDocument/2006/relationships/hyperlink" Target="#Proveedores!A1"/><Relationship Id="rId1" Type="http://schemas.openxmlformats.org/officeDocument/2006/relationships/slideLayout" Target="../slideLayouts/slideLayout2.xml"/><Relationship Id="rId6" Type="http://schemas.openxmlformats.org/officeDocument/2006/relationships/hyperlink" Target="file:///C:/Users/Habita/Documents/arqueros%20de%20chile/202012/Fondo%20x%20Rendir" TargetMode="External"/><Relationship Id="rId5" Type="http://schemas.openxmlformats.org/officeDocument/2006/relationships/hyperlink" Target="#RANGE!A1"/><Relationship Id="rId4" Type="http://schemas.openxmlformats.org/officeDocument/2006/relationships/hyperlink" Target="file:///C:/Users/Habita/Documents/arqueros%20de%20chile/202012/Deudores%20vario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3" name="Rectangle 12">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274825" y="1143000"/>
            <a:ext cx="6268246" cy="3134032"/>
          </a:xfrm>
        </p:spPr>
        <p:txBody>
          <a:bodyPr>
            <a:normAutofit/>
          </a:bodyPr>
          <a:lstStyle/>
          <a:p>
            <a:r>
              <a:rPr lang="es-CL" sz="6600">
                <a:solidFill>
                  <a:srgbClr val="EBEBEB"/>
                </a:solidFill>
              </a:rPr>
              <a:t>Estados Financieros 2020</a:t>
            </a:r>
          </a:p>
        </p:txBody>
      </p:sp>
      <p:sp>
        <p:nvSpPr>
          <p:cNvPr id="3" name="Subtítulo 2"/>
          <p:cNvSpPr>
            <a:spLocks noGrp="1"/>
          </p:cNvSpPr>
          <p:nvPr>
            <p:ph type="subTitle" idx="1"/>
          </p:nvPr>
        </p:nvSpPr>
        <p:spPr>
          <a:xfrm>
            <a:off x="5274825" y="4473677"/>
            <a:ext cx="6268246" cy="1268144"/>
          </a:xfrm>
        </p:spPr>
        <p:txBody>
          <a:bodyPr>
            <a:normAutofit/>
          </a:bodyPr>
          <a:lstStyle/>
          <a:p>
            <a:r>
              <a:rPr lang="es-CL" sz="2000"/>
              <a:t>Sociedad Arqueros de chile</a:t>
            </a:r>
          </a:p>
        </p:txBody>
      </p:sp>
      <p:pic>
        <p:nvPicPr>
          <p:cNvPr id="4" name="Imagen 3">
            <a:extLst>
              <a:ext uri="{FF2B5EF4-FFF2-40B4-BE49-F238E27FC236}">
                <a16:creationId xmlns:a16="http://schemas.microsoft.com/office/drawing/2014/main" id="{5386F4E1-5A3F-EF46-B051-E32BE1D9F4EF}"/>
              </a:ext>
            </a:extLst>
          </p:cNvPr>
          <p:cNvPicPr>
            <a:picLocks noChangeAspect="1"/>
          </p:cNvPicPr>
          <p:nvPr/>
        </p:nvPicPr>
        <p:blipFill>
          <a:blip r:embed="rId2"/>
          <a:stretch>
            <a:fillRect/>
          </a:stretch>
        </p:blipFill>
        <p:spPr>
          <a:xfrm>
            <a:off x="1109764" y="1661911"/>
            <a:ext cx="3531062" cy="35310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72111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Estados Financieros ejercicio 2020</a:t>
            </a:r>
          </a:p>
        </p:txBody>
      </p:sp>
      <p:sp>
        <p:nvSpPr>
          <p:cNvPr id="3" name="Marcador de contenido 2"/>
          <p:cNvSpPr>
            <a:spLocks noGrp="1"/>
          </p:cNvSpPr>
          <p:nvPr>
            <p:ph idx="1"/>
          </p:nvPr>
        </p:nvSpPr>
        <p:spPr/>
        <p:txBody>
          <a:bodyPr/>
          <a:lstStyle/>
          <a:p>
            <a:pPr marL="0" indent="0">
              <a:buNone/>
            </a:pPr>
            <a:r>
              <a:rPr lang="es-CL" dirty="0"/>
              <a:t>Informe</a:t>
            </a:r>
          </a:p>
          <a:p>
            <a:r>
              <a:rPr lang="es-CL" dirty="0"/>
              <a:t>Las observación y análisis según lo revisado al 31 de Diciembre del año 2020, después de corroborar cartolas, respaldos y otros documentos entregados asociados al rubro, es el siguiente:</a:t>
            </a:r>
          </a:p>
        </p:txBody>
      </p:sp>
    </p:spTree>
    <p:extLst>
      <p:ext uri="{BB962C8B-B14F-4D97-AF65-F5344CB8AC3E}">
        <p14:creationId xmlns:p14="http://schemas.microsoft.com/office/powerpoint/2010/main" val="64079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De Cuentas</a:t>
            </a:r>
          </a:p>
        </p:txBody>
      </p:sp>
      <p:sp>
        <p:nvSpPr>
          <p:cNvPr id="3" name="Marcador de contenido 2"/>
          <p:cNvSpPr>
            <a:spLocks noGrp="1"/>
          </p:cNvSpPr>
          <p:nvPr>
            <p:ph idx="1"/>
          </p:nvPr>
        </p:nvSpPr>
        <p:spPr>
          <a:xfrm>
            <a:off x="718457" y="2603500"/>
            <a:ext cx="10985863" cy="3416300"/>
          </a:xfrm>
        </p:spPr>
        <p:txBody>
          <a:bodyPr/>
          <a:lstStyle/>
          <a:p>
            <a:pPr marL="0" indent="0">
              <a:buNone/>
            </a:pPr>
            <a:r>
              <a:rPr lang="es-CL" dirty="0"/>
              <a:t>Activos:</a:t>
            </a:r>
          </a:p>
          <a:p>
            <a:pPr marL="0" indent="0">
              <a:buNone/>
            </a:pPr>
            <a:r>
              <a:rPr lang="es-CL" dirty="0"/>
              <a:t>Los activos de la sociedad al 31/12/2020 corresponden a:</a:t>
            </a:r>
          </a:p>
          <a:p>
            <a:pPr marL="0" indent="0">
              <a:buNone/>
            </a:pPr>
            <a:r>
              <a:rPr lang="es-CL" dirty="0"/>
              <a:t>Saldos de Bancos por $738.480. </a:t>
            </a:r>
          </a:p>
          <a:p>
            <a:pPr marL="0" indent="0">
              <a:buNone/>
            </a:pPr>
            <a:r>
              <a:rPr lang="es-CL" dirty="0"/>
              <a:t>Deudores varios correspondiente a juicio por $338.698</a:t>
            </a:r>
          </a:p>
        </p:txBody>
      </p:sp>
      <p:pic>
        <p:nvPicPr>
          <p:cNvPr id="4" name="Imagen 3"/>
          <p:cNvPicPr>
            <a:picLocks noChangeAspect="1"/>
          </p:cNvPicPr>
          <p:nvPr/>
        </p:nvPicPr>
        <p:blipFill>
          <a:blip r:embed="rId2"/>
          <a:stretch>
            <a:fillRect/>
          </a:stretch>
        </p:blipFill>
        <p:spPr>
          <a:xfrm>
            <a:off x="2357756" y="4297680"/>
            <a:ext cx="5593156" cy="2361243"/>
          </a:xfrm>
          <a:prstGeom prst="rect">
            <a:avLst/>
          </a:prstGeom>
        </p:spPr>
      </p:pic>
    </p:spTree>
    <p:extLst>
      <p:ext uri="{BB962C8B-B14F-4D97-AF65-F5344CB8AC3E}">
        <p14:creationId xmlns:p14="http://schemas.microsoft.com/office/powerpoint/2010/main" val="20897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De Cuentas</a:t>
            </a:r>
          </a:p>
        </p:txBody>
      </p:sp>
      <p:sp>
        <p:nvSpPr>
          <p:cNvPr id="3" name="Marcador de contenido 2"/>
          <p:cNvSpPr>
            <a:spLocks noGrp="1"/>
          </p:cNvSpPr>
          <p:nvPr>
            <p:ph idx="1"/>
          </p:nvPr>
        </p:nvSpPr>
        <p:spPr>
          <a:xfrm>
            <a:off x="300942" y="2223883"/>
            <a:ext cx="11366339" cy="3416300"/>
          </a:xfrm>
        </p:spPr>
        <p:txBody>
          <a:bodyPr/>
          <a:lstStyle/>
          <a:p>
            <a:pPr marL="0" indent="0">
              <a:buNone/>
            </a:pPr>
            <a:r>
              <a:rPr lang="es-CL" dirty="0"/>
              <a:t>Pasivos y Patrimonio.</a:t>
            </a:r>
          </a:p>
          <a:p>
            <a:pPr marL="0" indent="0">
              <a:buNone/>
            </a:pPr>
            <a:r>
              <a:rPr lang="es-CL" dirty="0"/>
              <a:t>Con respecto a pasivos al 31/12/2020:</a:t>
            </a:r>
          </a:p>
          <a:p>
            <a:pPr marL="0" indent="0">
              <a:buNone/>
            </a:pPr>
            <a:r>
              <a:rPr lang="es-CL" dirty="0"/>
              <a:t>Se registran deudas con terceros y devoluciones pendientes por $1.344.045.</a:t>
            </a:r>
          </a:p>
          <a:p>
            <a:pPr marL="0" indent="0">
              <a:buNone/>
            </a:pPr>
            <a:r>
              <a:rPr lang="es-CL" dirty="0"/>
              <a:t>El patrimonio actual incluyendo el resultado del ejercicio 2020 es de -$696.867. Esto debido a los gastos y perdidas correspondiente a torneo no realizado.</a:t>
            </a:r>
          </a:p>
        </p:txBody>
      </p:sp>
      <p:graphicFrame>
        <p:nvGraphicFramePr>
          <p:cNvPr id="5" name="Objeto 4"/>
          <p:cNvGraphicFramePr>
            <a:graphicFrameLocks noChangeAspect="1"/>
          </p:cNvGraphicFramePr>
          <p:nvPr>
            <p:extLst>
              <p:ext uri="{D42A27DB-BD31-4B8C-83A1-F6EECF244321}">
                <p14:modId xmlns:p14="http://schemas.microsoft.com/office/powerpoint/2010/main" val="3831526248"/>
              </p:ext>
            </p:extLst>
          </p:nvPr>
        </p:nvGraphicFramePr>
        <p:xfrm>
          <a:off x="2262859" y="4271060"/>
          <a:ext cx="6818798" cy="2460652"/>
        </p:xfrm>
        <a:graphic>
          <a:graphicData uri="http://schemas.openxmlformats.org/presentationml/2006/ole">
            <mc:AlternateContent xmlns:mc="http://schemas.openxmlformats.org/markup-compatibility/2006">
              <mc:Choice xmlns:v="urn:schemas-microsoft-com:vml" Requires="v">
                <p:oleObj spid="_x0000_s3084" name="Hoja de cálculo" r:id="rId3" imgW="5151099" imgH="1859391" progId="Excel.Sheet.12">
                  <p:embed/>
                </p:oleObj>
              </mc:Choice>
              <mc:Fallback>
                <p:oleObj name="Hoja de cálculo" r:id="rId3" imgW="5151099" imgH="1859391" progId="Excel.Sheet.12">
                  <p:embed/>
                  <p:pic>
                    <p:nvPicPr>
                      <p:cNvPr id="0" name=""/>
                      <p:cNvPicPr/>
                      <p:nvPr/>
                    </p:nvPicPr>
                    <p:blipFill>
                      <a:blip r:embed="rId4"/>
                      <a:stretch>
                        <a:fillRect/>
                      </a:stretch>
                    </p:blipFill>
                    <p:spPr>
                      <a:xfrm>
                        <a:off x="2262859" y="4271060"/>
                        <a:ext cx="6818798" cy="2460652"/>
                      </a:xfrm>
                      <a:prstGeom prst="rect">
                        <a:avLst/>
                      </a:prstGeom>
                    </p:spPr>
                  </p:pic>
                </p:oleObj>
              </mc:Fallback>
            </mc:AlternateContent>
          </a:graphicData>
        </a:graphic>
      </p:graphicFrame>
    </p:spTree>
    <p:extLst>
      <p:ext uri="{BB962C8B-B14F-4D97-AF65-F5344CB8AC3E}">
        <p14:creationId xmlns:p14="http://schemas.microsoft.com/office/powerpoint/2010/main" val="43883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De Cuentas</a:t>
            </a:r>
          </a:p>
        </p:txBody>
      </p:sp>
      <p:graphicFrame>
        <p:nvGraphicFramePr>
          <p:cNvPr id="7" name="Tabla 6"/>
          <p:cNvGraphicFramePr>
            <a:graphicFrameLocks noGrp="1"/>
          </p:cNvGraphicFramePr>
          <p:nvPr>
            <p:extLst>
              <p:ext uri="{D42A27DB-BD31-4B8C-83A1-F6EECF244321}">
                <p14:modId xmlns:p14="http://schemas.microsoft.com/office/powerpoint/2010/main" val="1291328823"/>
              </p:ext>
            </p:extLst>
          </p:nvPr>
        </p:nvGraphicFramePr>
        <p:xfrm>
          <a:off x="0" y="2413416"/>
          <a:ext cx="12212671" cy="4182483"/>
        </p:xfrm>
        <a:graphic>
          <a:graphicData uri="http://schemas.openxmlformats.org/drawingml/2006/table">
            <a:tbl>
              <a:tblPr/>
              <a:tblGrid>
                <a:gridCol w="2023152">
                  <a:extLst>
                    <a:ext uri="{9D8B030D-6E8A-4147-A177-3AD203B41FA5}">
                      <a16:colId xmlns:a16="http://schemas.microsoft.com/office/drawing/2014/main" val="1654817784"/>
                    </a:ext>
                  </a:extLst>
                </a:gridCol>
                <a:gridCol w="864055">
                  <a:extLst>
                    <a:ext uri="{9D8B030D-6E8A-4147-A177-3AD203B41FA5}">
                      <a16:colId xmlns:a16="http://schemas.microsoft.com/office/drawing/2014/main" val="2342134178"/>
                    </a:ext>
                  </a:extLst>
                </a:gridCol>
                <a:gridCol w="1032650">
                  <a:extLst>
                    <a:ext uri="{9D8B030D-6E8A-4147-A177-3AD203B41FA5}">
                      <a16:colId xmlns:a16="http://schemas.microsoft.com/office/drawing/2014/main" val="2541974769"/>
                    </a:ext>
                  </a:extLst>
                </a:gridCol>
                <a:gridCol w="958890">
                  <a:extLst>
                    <a:ext uri="{9D8B030D-6E8A-4147-A177-3AD203B41FA5}">
                      <a16:colId xmlns:a16="http://schemas.microsoft.com/office/drawing/2014/main" val="2769133089"/>
                    </a:ext>
                  </a:extLst>
                </a:gridCol>
                <a:gridCol w="579548">
                  <a:extLst>
                    <a:ext uri="{9D8B030D-6E8A-4147-A177-3AD203B41FA5}">
                      <a16:colId xmlns:a16="http://schemas.microsoft.com/office/drawing/2014/main" val="3822149186"/>
                    </a:ext>
                  </a:extLst>
                </a:gridCol>
                <a:gridCol w="252894">
                  <a:extLst>
                    <a:ext uri="{9D8B030D-6E8A-4147-A177-3AD203B41FA5}">
                      <a16:colId xmlns:a16="http://schemas.microsoft.com/office/drawing/2014/main" val="2070687660"/>
                    </a:ext>
                  </a:extLst>
                </a:gridCol>
                <a:gridCol w="1538438">
                  <a:extLst>
                    <a:ext uri="{9D8B030D-6E8A-4147-A177-3AD203B41FA5}">
                      <a16:colId xmlns:a16="http://schemas.microsoft.com/office/drawing/2014/main" val="74244427"/>
                    </a:ext>
                  </a:extLst>
                </a:gridCol>
                <a:gridCol w="864055">
                  <a:extLst>
                    <a:ext uri="{9D8B030D-6E8A-4147-A177-3AD203B41FA5}">
                      <a16:colId xmlns:a16="http://schemas.microsoft.com/office/drawing/2014/main" val="542077391"/>
                    </a:ext>
                  </a:extLst>
                </a:gridCol>
                <a:gridCol w="2328732">
                  <a:extLst>
                    <a:ext uri="{9D8B030D-6E8A-4147-A177-3AD203B41FA5}">
                      <a16:colId xmlns:a16="http://schemas.microsoft.com/office/drawing/2014/main" val="1085282449"/>
                    </a:ext>
                  </a:extLst>
                </a:gridCol>
                <a:gridCol w="958890">
                  <a:extLst>
                    <a:ext uri="{9D8B030D-6E8A-4147-A177-3AD203B41FA5}">
                      <a16:colId xmlns:a16="http://schemas.microsoft.com/office/drawing/2014/main" val="2294286319"/>
                    </a:ext>
                  </a:extLst>
                </a:gridCol>
                <a:gridCol w="579548">
                  <a:extLst>
                    <a:ext uri="{9D8B030D-6E8A-4147-A177-3AD203B41FA5}">
                      <a16:colId xmlns:a16="http://schemas.microsoft.com/office/drawing/2014/main" val="1109686186"/>
                    </a:ext>
                  </a:extLst>
                </a:gridCol>
                <a:gridCol w="231819">
                  <a:extLst>
                    <a:ext uri="{9D8B030D-6E8A-4147-A177-3AD203B41FA5}">
                      <a16:colId xmlns:a16="http://schemas.microsoft.com/office/drawing/2014/main" val="2298563794"/>
                    </a:ext>
                  </a:extLst>
                </a:gridCol>
              </a:tblGrid>
              <a:tr h="714691">
                <a:tc rowSpan="3" gridSpan="2">
                  <a:txBody>
                    <a:bodyPr/>
                    <a:lstStyle/>
                    <a:p>
                      <a:pPr algn="ctr" fontAlgn="ctr"/>
                      <a:r>
                        <a:rPr lang="es-CL" sz="1300" b="1" i="0" u="none" strike="noStrike">
                          <a:effectLst/>
                          <a:latin typeface="Arial Narrow" panose="020B0606020202030204" pitchFamily="34" charset="0"/>
                        </a:rPr>
                        <a:t>Asociacion Chilena de Arqueros</a:t>
                      </a:r>
                    </a:p>
                  </a:txBody>
                  <a:tcPr marL="90956" marR="90956" marT="45478" marB="45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hMerge="1">
                  <a:txBody>
                    <a:bodyPr/>
                    <a:lstStyle/>
                    <a:p>
                      <a:endParaRPr lang="es-CL"/>
                    </a:p>
                  </a:txBody>
                  <a:tcPr/>
                </a:tc>
                <a:tc gridSpan="10">
                  <a:txBody>
                    <a:bodyPr/>
                    <a:lstStyle/>
                    <a:p>
                      <a:pPr algn="ctr" fontAlgn="ctr"/>
                      <a:r>
                        <a:rPr lang="es-CL" sz="2500" b="1" i="0" u="none" strike="noStrike">
                          <a:effectLst/>
                          <a:latin typeface="Arial Black" panose="020B0A04020102020204" pitchFamily="34" charset="0"/>
                        </a:rPr>
                        <a:t>Análisis De Cuentas</a:t>
                      </a:r>
                    </a:p>
                  </a:txBody>
                  <a:tcPr marL="90956" marR="90956" marT="45478" marB="45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905671749"/>
                  </a:ext>
                </a:extLst>
              </a:tr>
              <a:tr h="360928">
                <a:tc gridSpan="2" vMerge="1">
                  <a:txBody>
                    <a:bodyPr/>
                    <a:lstStyle/>
                    <a:p>
                      <a:endParaRPr lang="es-CL"/>
                    </a:p>
                  </a:txBody>
                  <a:tcPr/>
                </a:tc>
                <a:tc hMerge="1" vMerge="1">
                  <a:txBody>
                    <a:bodyPr/>
                    <a:lstStyle/>
                    <a:p>
                      <a:endParaRPr lang="es-CL"/>
                    </a:p>
                  </a:txBody>
                  <a:tcPr/>
                </a:tc>
                <a:tc gridSpan="10">
                  <a:txBody>
                    <a:bodyPr/>
                    <a:lstStyle/>
                    <a:p>
                      <a:pPr algn="ctr" fontAlgn="ctr"/>
                      <a:r>
                        <a:rPr lang="es-MX" sz="1600" b="1" i="0" u="none" strike="noStrike">
                          <a:effectLst/>
                          <a:latin typeface="Arial Narrow" panose="020B0606020202030204" pitchFamily="34" charset="0"/>
                        </a:rPr>
                        <a:t>AL 31 DE DICIEMBRE DE 2020</a:t>
                      </a:r>
                    </a:p>
                  </a:txBody>
                  <a:tcPr marL="90956" marR="90956" marT="45478" marB="45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019333267"/>
                  </a:ext>
                </a:extLst>
              </a:tr>
              <a:tr h="360928">
                <a:tc gridSpan="2" vMerge="1">
                  <a:txBody>
                    <a:bodyPr/>
                    <a:lstStyle/>
                    <a:p>
                      <a:endParaRPr lang="es-CL"/>
                    </a:p>
                  </a:txBody>
                  <a:tcPr/>
                </a:tc>
                <a:tc hMerge="1" vMerge="1">
                  <a:txBody>
                    <a:bodyPr/>
                    <a:lstStyle/>
                    <a:p>
                      <a:endParaRPr lang="es-CL"/>
                    </a:p>
                  </a:txBody>
                  <a:tcPr/>
                </a:tc>
                <a:tc gridSpan="10">
                  <a:txBody>
                    <a:bodyPr/>
                    <a:lstStyle/>
                    <a:p>
                      <a:pPr algn="ctr" fontAlgn="ctr"/>
                      <a:r>
                        <a:rPr lang="es-CL" sz="1600" b="1" i="0" u="none" strike="noStrike">
                          <a:effectLst/>
                          <a:latin typeface="Arial Narrow" panose="020B0606020202030204" pitchFamily="34" charset="0"/>
                        </a:rPr>
                        <a:t> </a:t>
                      </a:r>
                    </a:p>
                  </a:txBody>
                  <a:tcPr marL="90956" marR="90956" marT="45478" marB="45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286151852"/>
                  </a:ext>
                </a:extLst>
              </a:tr>
              <a:tr h="154168">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1232422"/>
                  </a:ext>
                </a:extLst>
              </a:tr>
              <a:tr h="227838">
                <a:tc gridSpan="2">
                  <a:txBody>
                    <a:bodyPr/>
                    <a:lstStyle/>
                    <a:p>
                      <a:pPr algn="l" fontAlgn="b"/>
                      <a:r>
                        <a:rPr lang="es-CL" sz="800" b="1" i="0" u="none" strike="noStrike">
                          <a:effectLst/>
                          <a:latin typeface="Arial Narrow" panose="020B0606020202030204" pitchFamily="34" charset="0"/>
                        </a:rPr>
                        <a:t>RUBRO</a:t>
                      </a:r>
                    </a:p>
                  </a:txBody>
                  <a:tcPr marL="90956" marR="90956" marT="45478" marB="4547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s-CL"/>
                    </a:p>
                  </a:txBody>
                  <a:tcPr/>
                </a:tc>
                <a:tc>
                  <a:txBody>
                    <a:bodyPr/>
                    <a:lstStyle/>
                    <a:p>
                      <a:pPr algn="ctr"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s-CL" sz="800" b="1" i="0" u="none" strike="noStrike">
                          <a:effectLst/>
                          <a:latin typeface="Arial Narrow" panose="020B0606020202030204" pitchFamily="34" charset="0"/>
                        </a:rPr>
                        <a:t>SALDOS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s-CL" sz="800" b="1" i="0" u="none" strike="noStrike">
                          <a:effectLst/>
                          <a:latin typeface="Arial Narrow" panose="020B0606020202030204" pitchFamily="34" charset="0"/>
                        </a:rPr>
                        <a:t>ANÁLSIS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s-CL" sz="800" b="1" i="0" u="none" strike="noStrike">
                          <a:effectLst/>
                          <a:latin typeface="Arial Narrow" panose="020B0606020202030204" pitchFamily="34" charset="0"/>
                        </a:rPr>
                        <a:t>ST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gridSpan="2">
                  <a:txBody>
                    <a:bodyPr/>
                    <a:lstStyle/>
                    <a:p>
                      <a:pPr algn="l" fontAlgn="b"/>
                      <a:r>
                        <a:rPr lang="es-CL" sz="800" b="1" i="0" u="none" strike="noStrike">
                          <a:effectLst/>
                          <a:latin typeface="Arial Narrow" panose="020B0606020202030204" pitchFamily="34" charset="0"/>
                        </a:rPr>
                        <a:t>RUBRO</a:t>
                      </a:r>
                    </a:p>
                  </a:txBody>
                  <a:tcPr marL="90956" marR="90956" marT="45478" marB="4547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s-CL"/>
                    </a:p>
                  </a:txBody>
                  <a:tcPr/>
                </a:tc>
                <a:tc>
                  <a:txBody>
                    <a:bodyPr/>
                    <a:lstStyle/>
                    <a:p>
                      <a:pPr algn="ctr"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s-CL" sz="800" b="1" i="0" u="none" strike="noStrike">
                          <a:effectLst/>
                          <a:latin typeface="Arial Narrow" panose="020B0606020202030204" pitchFamily="34" charset="0"/>
                        </a:rPr>
                        <a:t>SALDOS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s-CL" sz="800" b="1" i="0" u="none" strike="noStrike">
                          <a:effectLst/>
                          <a:latin typeface="Arial Narrow" panose="020B0606020202030204" pitchFamily="34" charset="0"/>
                        </a:rPr>
                        <a:t>ANÁLSIS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b"/>
                      <a:r>
                        <a:rPr lang="es-CL" sz="800" b="1" i="0" u="none" strike="noStrike">
                          <a:effectLst/>
                          <a:latin typeface="Arial Narrow" panose="020B0606020202030204" pitchFamily="34" charset="0"/>
                        </a:rPr>
                        <a:t>ST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306577475"/>
                  </a:ext>
                </a:extLst>
              </a:tr>
              <a:tr h="188428">
                <a:tc>
                  <a:txBody>
                    <a:bodyPr/>
                    <a:lstStyle/>
                    <a:p>
                      <a:pPr algn="l" fontAlgn="b"/>
                      <a:r>
                        <a:rPr lang="es-CL" sz="800" b="1" i="0" u="none" strike="noStrike">
                          <a:effectLst/>
                          <a:latin typeface="Arial Narrow" panose="020B0606020202030204" pitchFamily="34" charset="0"/>
                        </a:rPr>
                        <a:t>DISPONIBLE</a:t>
                      </a:r>
                    </a:p>
                  </a:txBody>
                  <a:tcPr marL="7377" marR="7377" marT="7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1" i="0" u="none" strike="noStrike">
                          <a:effectLst/>
                          <a:latin typeface="Arial Narrow" panose="020B0606020202030204" pitchFamily="34" charset="0"/>
                        </a:rPr>
                        <a:t>                738.480   </a:t>
                      </a:r>
                    </a:p>
                  </a:txBody>
                  <a:tcPr marL="7377" marR="7377" marT="73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1" i="0" u="none" strike="noStrike">
                          <a:effectLst/>
                          <a:latin typeface="Arial Narrow" panose="020B0606020202030204" pitchFamily="34" charset="0"/>
                        </a:rPr>
                        <a:t>CUENTAS POR PAGAR</a:t>
                      </a:r>
                    </a:p>
                  </a:txBody>
                  <a:tcPr marL="7377" marR="7377" marT="7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1" i="0" u="none" strike="noStrike">
                          <a:effectLst/>
                          <a:latin typeface="Arial Narrow" panose="020B0606020202030204" pitchFamily="34" charset="0"/>
                        </a:rPr>
                        <a:t>             1.774.045   </a:t>
                      </a:r>
                    </a:p>
                  </a:txBody>
                  <a:tcPr marL="7377" marR="7377" marT="73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0" i="0" u="none" strike="noStrike">
                          <a:effectLst/>
                          <a:latin typeface="Arial Narrow" panose="020B0606020202030204" pitchFamily="34" charset="0"/>
                        </a:rPr>
                        <a:t>Proveedores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CL" sz="800" b="0" i="0" u="none" strike="noStrike">
                          <a:effectLst/>
                          <a:latin typeface="Arial Narrow" panose="020B0606020202030204" pitchFamily="34" charset="0"/>
                        </a:rPr>
                        <a:t>                   1.344.045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L" sz="1000" b="0" i="0" u="sng" strike="noStrike">
                          <a:solidFill>
                            <a:srgbClr val="0000FF"/>
                          </a:solidFill>
                          <a:effectLst/>
                          <a:latin typeface="Arial" panose="020B0604020202020204" pitchFamily="34" charset="0"/>
                          <a:hlinkClick r:id="rId2" action="ppaction://hlinkfile"/>
                        </a:rPr>
                        <a:t>Ver</a:t>
                      </a:r>
                      <a:endParaRPr lang="es-CL" sz="1000" b="0" i="0" u="sng" strike="noStrike">
                        <a:solidFill>
                          <a:srgbClr val="0000FF"/>
                        </a:solidFill>
                        <a:effectLst/>
                        <a:latin typeface="Arial" panose="020B060402020202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25760889"/>
                  </a:ext>
                </a:extLst>
              </a:tr>
              <a:tr h="188428">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Banco Estado</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738.480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Acreedores Varios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430.000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000" b="0" i="0" u="sng" strike="noStrike">
                          <a:solidFill>
                            <a:srgbClr val="0000FF"/>
                          </a:solidFill>
                          <a:effectLst/>
                          <a:latin typeface="Arial" panose="020B0604020202020204" pitchFamily="34" charset="0"/>
                          <a:hlinkClick r:id="rId3" action="ppaction://hlinkfile"/>
                        </a:rPr>
                        <a:t>Ver</a:t>
                      </a:r>
                      <a:endParaRPr lang="es-CL" sz="1000" b="0" i="0" u="sng" strike="noStrike">
                        <a:solidFill>
                          <a:srgbClr val="0000FF"/>
                        </a:solidFill>
                        <a:effectLst/>
                        <a:latin typeface="Arial" panose="020B060402020202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32159931"/>
                  </a:ext>
                </a:extLst>
              </a:tr>
              <a:tr h="145605">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1"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24497584"/>
                  </a:ext>
                </a:extLst>
              </a:tr>
              <a:tr h="145605">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PATRIMONIO</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800" b="1" i="0" u="none" strike="noStrike">
                          <a:effectLst/>
                          <a:latin typeface="Arial Narrow" panose="020B0606020202030204" pitchFamily="34" charset="0"/>
                        </a:rPr>
                        <a:t>                 (696.867)</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3454634"/>
                  </a:ext>
                </a:extLst>
              </a:tr>
              <a:tr h="145605">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Capital</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80791082"/>
                  </a:ext>
                </a:extLst>
              </a:tr>
              <a:tr h="145605">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Reserva Rev. Capital Propio</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42759442"/>
                  </a:ext>
                </a:extLst>
              </a:tr>
              <a:tr h="145605">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Perdidas acumuladas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33015750"/>
                  </a:ext>
                </a:extLst>
              </a:tr>
              <a:tr h="145605">
                <a:tc>
                  <a:txBody>
                    <a:bodyPr/>
                    <a:lstStyle/>
                    <a:p>
                      <a:pPr algn="l" fontAlgn="b"/>
                      <a:r>
                        <a:rPr lang="es-CL" sz="800" b="1" i="0" u="none" strike="noStrike">
                          <a:effectLst/>
                          <a:latin typeface="Arial Narrow" panose="020B0606020202030204" pitchFamily="34" charset="0"/>
                        </a:rPr>
                        <a:t>DEUDORES VARIOS</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338.698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Utilidades acumuladas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3.546.295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65229486"/>
                  </a:ext>
                </a:extLst>
              </a:tr>
              <a:tr h="188428">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Oros deudores</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338.698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000" b="0" i="0" u="sng" strike="noStrike">
                          <a:solidFill>
                            <a:srgbClr val="0000FF"/>
                          </a:solidFill>
                          <a:effectLst/>
                          <a:latin typeface="Arial" panose="020B0604020202020204" pitchFamily="34" charset="0"/>
                          <a:hlinkClick r:id="rId4" action="ppaction://hlinkfile"/>
                        </a:rPr>
                        <a:t>Ver</a:t>
                      </a:r>
                      <a:endParaRPr lang="es-CL" sz="1000" b="0" i="0" u="sng" strike="noStrike">
                        <a:solidFill>
                          <a:srgbClr val="0000FF"/>
                        </a:solidFill>
                        <a:effectLst/>
                        <a:latin typeface="Arial" panose="020B060402020202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Resultado del Ejercicio</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(4.243.162)</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000" b="0" i="0" u="sng" strike="noStrike">
                          <a:solidFill>
                            <a:srgbClr val="0000FF"/>
                          </a:solidFill>
                          <a:effectLst/>
                          <a:latin typeface="Arial" panose="020B0604020202020204" pitchFamily="34" charset="0"/>
                          <a:hlinkClick r:id="rId5" action="ppaction://hlinkfile"/>
                        </a:rPr>
                        <a:t>Ver</a:t>
                      </a:r>
                      <a:endParaRPr lang="es-CL" sz="1000" b="0" i="0" u="sng" strike="noStrike">
                        <a:solidFill>
                          <a:srgbClr val="0000FF"/>
                        </a:solidFill>
                        <a:effectLst/>
                        <a:latin typeface="Arial" panose="020B060402020202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53669042"/>
                  </a:ext>
                </a:extLst>
              </a:tr>
              <a:tr h="188428">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Fondos por Rendir</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000" b="0" i="0" u="sng" strike="noStrike">
                          <a:solidFill>
                            <a:srgbClr val="0000FF"/>
                          </a:solidFill>
                          <a:effectLst/>
                          <a:latin typeface="Arial" panose="020B0604020202020204" pitchFamily="34" charset="0"/>
                          <a:hlinkClick r:id="rId6" action="ppaction://hlinkfile"/>
                        </a:rPr>
                        <a:t>Ver</a:t>
                      </a:r>
                      <a:endParaRPr lang="es-CL" sz="1000" b="0" i="0" u="sng" strike="noStrike">
                        <a:solidFill>
                          <a:srgbClr val="0000FF"/>
                        </a:solidFill>
                        <a:effectLst/>
                        <a:latin typeface="Arial" panose="020B060402020202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14193200"/>
                  </a:ext>
                </a:extLst>
              </a:tr>
              <a:tr h="145605">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a:effectLst/>
                        <a:latin typeface="Arial Narrow" panose="020B0606020202030204" pitchFamily="34" charset="0"/>
                      </a:endParaRPr>
                    </a:p>
                  </a:txBody>
                  <a:tcPr marL="7377" marR="7377" marT="73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L" sz="800" b="0" i="0" u="none" strike="noStrike">
                          <a:solidFill>
                            <a:srgbClr val="FFFFFF"/>
                          </a:solidFill>
                          <a:effectLst/>
                          <a:latin typeface="Arial Narrow" panose="020B0606020202030204" pitchFamily="34" charset="0"/>
                        </a:rPr>
                        <a:t>###</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77397996"/>
                  </a:ext>
                </a:extLst>
              </a:tr>
              <a:tr h="154168">
                <a:tc>
                  <a:txBody>
                    <a:bodyPr/>
                    <a:lstStyle/>
                    <a:p>
                      <a:pPr algn="l" fontAlgn="b"/>
                      <a:r>
                        <a:rPr lang="es-CL" sz="800" b="1"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L" sz="800" b="0" i="0" u="sng" strike="noStrike">
                          <a:solidFill>
                            <a:srgbClr val="0000FF"/>
                          </a:solidFill>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3352613"/>
                  </a:ext>
                </a:extLst>
              </a:tr>
              <a:tr h="145605">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05965277"/>
                  </a:ext>
                </a:extLst>
              </a:tr>
              <a:tr h="145605">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extLst>
                  <a:ext uri="{0D108BD9-81ED-4DB2-BD59-A6C34878D82A}">
                    <a16:rowId xmlns:a16="http://schemas.microsoft.com/office/drawing/2014/main" val="3746731201"/>
                  </a:ext>
                </a:extLst>
              </a:tr>
              <a:tr h="145605">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1.077.178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r" fontAlgn="b"/>
                      <a:r>
                        <a:rPr lang="es-CL" sz="800" b="1" i="0" u="none" strike="noStrike">
                          <a:effectLst/>
                          <a:latin typeface="Arial Narrow" panose="020B0606020202030204" pitchFamily="34" charset="0"/>
                        </a:rPr>
                        <a:t>1.077.178</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1.077.178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1" i="0" u="none" strike="noStrike">
                          <a:effectLst/>
                          <a:latin typeface="Arial Narrow" panose="020B0606020202030204" pitchFamily="34" charset="0"/>
                        </a:rPr>
                        <a:t>                   1.077.178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tc>
                  <a:txBody>
                    <a:bodyPr/>
                    <a:lstStyle/>
                    <a:p>
                      <a:pPr algn="l" fontAlgn="b"/>
                      <a:r>
                        <a:rPr lang="es-CL" sz="800" b="0" i="0" u="none" strike="noStrike" dirty="0">
                          <a:effectLst/>
                          <a:latin typeface="Arial Narrow" panose="020B0606020202030204" pitchFamily="34" charset="0"/>
                        </a:rPr>
                        <a:t> </a:t>
                      </a:r>
                    </a:p>
                  </a:txBody>
                  <a:tcPr marL="7377" marR="7377" marT="7377" marB="0" anchor="b">
                    <a:lnL>
                      <a:noFill/>
                    </a:lnL>
                    <a:lnR>
                      <a:noFill/>
                    </a:lnR>
                    <a:lnT>
                      <a:noFill/>
                    </a:lnT>
                    <a:lnB>
                      <a:noFill/>
                    </a:lnB>
                    <a:solidFill>
                      <a:srgbClr val="FFFFFF"/>
                    </a:solidFill>
                  </a:tcPr>
                </a:tc>
                <a:extLst>
                  <a:ext uri="{0D108BD9-81ED-4DB2-BD59-A6C34878D82A}">
                    <a16:rowId xmlns:a16="http://schemas.microsoft.com/office/drawing/2014/main" val="533417991"/>
                  </a:ext>
                </a:extLst>
              </a:tr>
            </a:tbl>
          </a:graphicData>
        </a:graphic>
      </p:graphicFrame>
    </p:spTree>
    <p:extLst>
      <p:ext uri="{BB962C8B-B14F-4D97-AF65-F5344CB8AC3E}">
        <p14:creationId xmlns:p14="http://schemas.microsoft.com/office/powerpoint/2010/main" val="99316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502" y="631007"/>
            <a:ext cx="8761413" cy="706964"/>
          </a:xfrm>
        </p:spPr>
        <p:txBody>
          <a:bodyPr/>
          <a:lstStyle/>
          <a:p>
            <a:r>
              <a:rPr lang="es-CL" dirty="0"/>
              <a:t>Estado de Resultado 2020</a:t>
            </a:r>
          </a:p>
        </p:txBody>
      </p:sp>
      <p:graphicFrame>
        <p:nvGraphicFramePr>
          <p:cNvPr id="8" name="Tabla 7"/>
          <p:cNvGraphicFramePr>
            <a:graphicFrameLocks noGrp="1"/>
          </p:cNvGraphicFramePr>
          <p:nvPr>
            <p:extLst>
              <p:ext uri="{D42A27DB-BD31-4B8C-83A1-F6EECF244321}">
                <p14:modId xmlns:p14="http://schemas.microsoft.com/office/powerpoint/2010/main" val="1333829790"/>
              </p:ext>
            </p:extLst>
          </p:nvPr>
        </p:nvGraphicFramePr>
        <p:xfrm>
          <a:off x="127019" y="1509444"/>
          <a:ext cx="11745747" cy="5075725"/>
        </p:xfrm>
        <a:graphic>
          <a:graphicData uri="http://schemas.openxmlformats.org/drawingml/2006/table">
            <a:tbl>
              <a:tblPr/>
              <a:tblGrid>
                <a:gridCol w="375977">
                  <a:extLst>
                    <a:ext uri="{9D8B030D-6E8A-4147-A177-3AD203B41FA5}">
                      <a16:colId xmlns:a16="http://schemas.microsoft.com/office/drawing/2014/main" val="82496504"/>
                    </a:ext>
                  </a:extLst>
                </a:gridCol>
                <a:gridCol w="151439">
                  <a:extLst>
                    <a:ext uri="{9D8B030D-6E8A-4147-A177-3AD203B41FA5}">
                      <a16:colId xmlns:a16="http://schemas.microsoft.com/office/drawing/2014/main" val="3483529753"/>
                    </a:ext>
                  </a:extLst>
                </a:gridCol>
                <a:gridCol w="515450">
                  <a:extLst>
                    <a:ext uri="{9D8B030D-6E8A-4147-A177-3AD203B41FA5}">
                      <a16:colId xmlns:a16="http://schemas.microsoft.com/office/drawing/2014/main" val="315687609"/>
                    </a:ext>
                  </a:extLst>
                </a:gridCol>
                <a:gridCol w="412360">
                  <a:extLst>
                    <a:ext uri="{9D8B030D-6E8A-4147-A177-3AD203B41FA5}">
                      <a16:colId xmlns:a16="http://schemas.microsoft.com/office/drawing/2014/main" val="1259625851"/>
                    </a:ext>
                  </a:extLst>
                </a:gridCol>
                <a:gridCol w="1910197">
                  <a:extLst>
                    <a:ext uri="{9D8B030D-6E8A-4147-A177-3AD203B41FA5}">
                      <a16:colId xmlns:a16="http://schemas.microsoft.com/office/drawing/2014/main" val="3960784986"/>
                    </a:ext>
                  </a:extLst>
                </a:gridCol>
                <a:gridCol w="565984">
                  <a:extLst>
                    <a:ext uri="{9D8B030D-6E8A-4147-A177-3AD203B41FA5}">
                      <a16:colId xmlns:a16="http://schemas.microsoft.com/office/drawing/2014/main" val="2359147706"/>
                    </a:ext>
                  </a:extLst>
                </a:gridCol>
                <a:gridCol w="646838">
                  <a:extLst>
                    <a:ext uri="{9D8B030D-6E8A-4147-A177-3AD203B41FA5}">
                      <a16:colId xmlns:a16="http://schemas.microsoft.com/office/drawing/2014/main" val="1089286003"/>
                    </a:ext>
                  </a:extLst>
                </a:gridCol>
                <a:gridCol w="565984">
                  <a:extLst>
                    <a:ext uri="{9D8B030D-6E8A-4147-A177-3AD203B41FA5}">
                      <a16:colId xmlns:a16="http://schemas.microsoft.com/office/drawing/2014/main" val="3322645283"/>
                    </a:ext>
                  </a:extLst>
                </a:gridCol>
                <a:gridCol w="515450">
                  <a:extLst>
                    <a:ext uri="{9D8B030D-6E8A-4147-A177-3AD203B41FA5}">
                      <a16:colId xmlns:a16="http://schemas.microsoft.com/office/drawing/2014/main" val="4150259591"/>
                    </a:ext>
                  </a:extLst>
                </a:gridCol>
                <a:gridCol w="545772">
                  <a:extLst>
                    <a:ext uri="{9D8B030D-6E8A-4147-A177-3AD203B41FA5}">
                      <a16:colId xmlns:a16="http://schemas.microsoft.com/office/drawing/2014/main" val="2495677954"/>
                    </a:ext>
                  </a:extLst>
                </a:gridCol>
                <a:gridCol w="565984">
                  <a:extLst>
                    <a:ext uri="{9D8B030D-6E8A-4147-A177-3AD203B41FA5}">
                      <a16:colId xmlns:a16="http://schemas.microsoft.com/office/drawing/2014/main" val="884105773"/>
                    </a:ext>
                  </a:extLst>
                </a:gridCol>
                <a:gridCol w="525556">
                  <a:extLst>
                    <a:ext uri="{9D8B030D-6E8A-4147-A177-3AD203B41FA5}">
                      <a16:colId xmlns:a16="http://schemas.microsoft.com/office/drawing/2014/main" val="377233769"/>
                    </a:ext>
                  </a:extLst>
                </a:gridCol>
                <a:gridCol w="626625">
                  <a:extLst>
                    <a:ext uri="{9D8B030D-6E8A-4147-A177-3AD203B41FA5}">
                      <a16:colId xmlns:a16="http://schemas.microsoft.com/office/drawing/2014/main" val="1293311354"/>
                    </a:ext>
                  </a:extLst>
                </a:gridCol>
                <a:gridCol w="798464">
                  <a:extLst>
                    <a:ext uri="{9D8B030D-6E8A-4147-A177-3AD203B41FA5}">
                      <a16:colId xmlns:a16="http://schemas.microsoft.com/office/drawing/2014/main" val="1040038993"/>
                    </a:ext>
                  </a:extLst>
                </a:gridCol>
                <a:gridCol w="658661">
                  <a:extLst>
                    <a:ext uri="{9D8B030D-6E8A-4147-A177-3AD203B41FA5}">
                      <a16:colId xmlns:a16="http://schemas.microsoft.com/office/drawing/2014/main" val="242939040"/>
                    </a:ext>
                  </a:extLst>
                </a:gridCol>
                <a:gridCol w="768121">
                  <a:extLst>
                    <a:ext uri="{9D8B030D-6E8A-4147-A177-3AD203B41FA5}">
                      <a16:colId xmlns:a16="http://schemas.microsoft.com/office/drawing/2014/main" val="1849037903"/>
                    </a:ext>
                  </a:extLst>
                </a:gridCol>
                <a:gridCol w="737801">
                  <a:extLst>
                    <a:ext uri="{9D8B030D-6E8A-4147-A177-3AD203B41FA5}">
                      <a16:colId xmlns:a16="http://schemas.microsoft.com/office/drawing/2014/main" val="3975886287"/>
                    </a:ext>
                  </a:extLst>
                </a:gridCol>
                <a:gridCol w="859084">
                  <a:extLst>
                    <a:ext uri="{9D8B030D-6E8A-4147-A177-3AD203B41FA5}">
                      <a16:colId xmlns:a16="http://schemas.microsoft.com/office/drawing/2014/main" val="1632457586"/>
                    </a:ext>
                  </a:extLst>
                </a:gridCol>
              </a:tblGrid>
              <a:tr h="269177">
                <a:tc gridSpan="18">
                  <a:txBody>
                    <a:bodyPr/>
                    <a:lstStyle/>
                    <a:p>
                      <a:pPr algn="ctr" fontAlgn="b"/>
                      <a:r>
                        <a:rPr lang="es-CL" sz="900" b="1" i="0" u="none" strike="noStrike">
                          <a:solidFill>
                            <a:srgbClr val="00B050"/>
                          </a:solidFill>
                          <a:effectLst/>
                          <a:latin typeface="Arial Narrow" panose="020B0606020202030204" pitchFamily="34" charset="0"/>
                        </a:rPr>
                        <a:t>Asociacion Chilena de Arqueros</a:t>
                      </a:r>
                    </a:p>
                  </a:txBody>
                  <a:tcPr marL="96492" marR="96492" marT="48246" marB="48246"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lnL w="12700" cmpd="sng">
                      <a:noFill/>
                      <a:prstDash val="solid"/>
                    </a:ln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3892872"/>
                  </a:ext>
                </a:extLst>
              </a:tr>
              <a:tr h="252254">
                <a:tc gridSpan="18">
                  <a:txBody>
                    <a:bodyPr/>
                    <a:lstStyle/>
                    <a:p>
                      <a:pPr algn="ctr" fontAlgn="b"/>
                      <a:r>
                        <a:rPr lang="es-MX" sz="800" b="1" i="0" u="none" strike="noStrike" dirty="0">
                          <a:solidFill>
                            <a:srgbClr val="00B050"/>
                          </a:solidFill>
                          <a:effectLst/>
                          <a:latin typeface="Arial Narrow" panose="020B0606020202030204" pitchFamily="34" charset="0"/>
                        </a:rPr>
                        <a:t>ESTADO DE RESULTADOS MENSUAL POR FUNCIÓN (EXPRESADOS EN $)</a:t>
                      </a:r>
                    </a:p>
                  </a:txBody>
                  <a:tcPr marL="96492" marR="96492" marT="48246" marB="48246"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lnL w="12700" cmpd="sng">
                      <a:noFill/>
                      <a:prstDash val="solid"/>
                    </a:ln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897006765"/>
                  </a:ext>
                </a:extLst>
              </a:tr>
              <a:tr h="252254">
                <a:tc gridSpan="18">
                  <a:txBody>
                    <a:bodyPr/>
                    <a:lstStyle/>
                    <a:p>
                      <a:pPr algn="ctr" fontAlgn="b"/>
                      <a:r>
                        <a:rPr lang="es-MX" sz="800" b="1" i="0" u="none" strike="noStrike">
                          <a:solidFill>
                            <a:srgbClr val="00B050"/>
                          </a:solidFill>
                          <a:effectLst/>
                          <a:latin typeface="Arial Narrow" panose="020B0606020202030204" pitchFamily="34" charset="0"/>
                        </a:rPr>
                        <a:t>AL 31 DE DICIEMBRE DE 2020</a:t>
                      </a:r>
                    </a:p>
                  </a:txBody>
                  <a:tcPr marL="96492" marR="96492" marT="48246" marB="48246"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lnL w="12700" cmpd="sng">
                      <a:noFill/>
                      <a:prstDash val="solid"/>
                    </a:ln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300332370"/>
                  </a:ext>
                </a:extLst>
              </a:tr>
              <a:tr h="133943">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extLst>
                  <a:ext uri="{0D108BD9-81ED-4DB2-BD59-A6C34878D82A}">
                    <a16:rowId xmlns:a16="http://schemas.microsoft.com/office/drawing/2014/main" val="1272438400"/>
                  </a:ext>
                </a:extLst>
              </a:tr>
              <a:tr h="133943">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extLst>
                  <a:ext uri="{0D108BD9-81ED-4DB2-BD59-A6C34878D82A}">
                    <a16:rowId xmlns:a16="http://schemas.microsoft.com/office/drawing/2014/main" val="1792210923"/>
                  </a:ext>
                </a:extLst>
              </a:tr>
              <a:tr h="133943">
                <a:tc>
                  <a:txBody>
                    <a:bodyPr/>
                    <a:lstStyle/>
                    <a:p>
                      <a:pPr algn="ctr" fontAlgn="b"/>
                      <a:r>
                        <a:rPr lang="es-CL" sz="700" b="1" i="0" u="none" strike="noStrike">
                          <a:solidFill>
                            <a:srgbClr val="000000"/>
                          </a:solidFill>
                          <a:effectLst/>
                          <a:latin typeface="Arial Narrow" panose="020B0606020202030204" pitchFamily="34" charset="0"/>
                        </a:rPr>
                        <a:t>GRUPO</a:t>
                      </a:r>
                    </a:p>
                  </a:txBody>
                  <a:tcPr marL="5680" marR="5680" marT="5680" marB="0" anchor="b">
                    <a:lnL>
                      <a:noFill/>
                    </a:lnL>
                    <a:lnR>
                      <a:noFill/>
                    </a:lnR>
                    <a:lnT>
                      <a:noFill/>
                    </a:lnT>
                    <a:lnB>
                      <a:noFill/>
                    </a:lnB>
                  </a:tcPr>
                </a:tc>
                <a:tc>
                  <a:txBody>
                    <a:bodyPr/>
                    <a:lstStyle/>
                    <a:p>
                      <a:pPr algn="ctr" fontAlgn="ctr"/>
                      <a:endParaRPr lang="es-CL" sz="700" b="1" i="0" u="none" strike="noStrike">
                        <a:effectLst/>
                        <a:latin typeface="Arial Narrow" panose="020B0606020202030204" pitchFamily="34" charset="0"/>
                      </a:endParaRPr>
                    </a:p>
                  </a:txBody>
                  <a:tcPr marL="5680" marR="5680" marT="5680" marB="0" anchor="ctr">
                    <a:lnL>
                      <a:noFill/>
                    </a:lnL>
                    <a:lnR>
                      <a:noFill/>
                    </a:lnR>
                    <a:lnT>
                      <a:noFill/>
                    </a:lnT>
                    <a:lnB>
                      <a:noFill/>
                    </a:lnB>
                  </a:tcPr>
                </a:tc>
                <a:tc>
                  <a:txBody>
                    <a:bodyPr/>
                    <a:lstStyle/>
                    <a:p>
                      <a:pPr algn="ctr" fontAlgn="b"/>
                      <a:r>
                        <a:rPr lang="es-CL" sz="700" b="1" i="0" u="none" strike="noStrike">
                          <a:solidFill>
                            <a:srgbClr val="000000"/>
                          </a:solidFill>
                          <a:effectLst/>
                          <a:latin typeface="Arial Narrow" panose="020B0606020202030204" pitchFamily="34" charset="0"/>
                        </a:rPr>
                        <a:t>CUENTA</a:t>
                      </a:r>
                    </a:p>
                  </a:txBody>
                  <a:tcPr marL="5680" marR="5680" marT="5680" marB="0" anchor="b">
                    <a:lnL>
                      <a:noFill/>
                    </a:lnL>
                    <a:lnR>
                      <a:noFill/>
                    </a:lnR>
                    <a:lnT>
                      <a:noFill/>
                    </a:lnT>
                    <a:lnB>
                      <a:noFill/>
                    </a:lnB>
                  </a:tcPr>
                </a:tc>
                <a:tc>
                  <a:txBody>
                    <a:bodyPr/>
                    <a:lstStyle/>
                    <a:p>
                      <a:pPr algn="ctr" fontAlgn="b"/>
                      <a:r>
                        <a:rPr lang="es-CL" sz="700" b="1" i="0" u="none" strike="noStrike">
                          <a:solidFill>
                            <a:srgbClr val="000000"/>
                          </a:solidFill>
                          <a:effectLst/>
                          <a:latin typeface="Arial Narrow" panose="020B0606020202030204" pitchFamily="34" charset="0"/>
                        </a:rPr>
                        <a:t>ITEM</a:t>
                      </a:r>
                    </a:p>
                  </a:txBody>
                  <a:tcPr marL="5680" marR="5680" marT="5680" marB="0" anchor="b">
                    <a:lnL>
                      <a:noFill/>
                    </a:lnL>
                    <a:lnR>
                      <a:noFill/>
                    </a:lnR>
                    <a:lnT>
                      <a:noFill/>
                    </a:lnT>
                    <a:lnB>
                      <a:noFill/>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a:noFill/>
                    </a:lnB>
                  </a:tcPr>
                </a:tc>
                <a:tc>
                  <a:txBody>
                    <a:bodyPr/>
                    <a:lstStyle/>
                    <a:p>
                      <a:pPr algn="ctr" fontAlgn="b"/>
                      <a:r>
                        <a:rPr lang="es-CL" sz="700" b="0" i="0" u="none" strike="noStrike">
                          <a:solidFill>
                            <a:srgbClr val="000000"/>
                          </a:solidFill>
                          <a:effectLst/>
                          <a:latin typeface="Arial Narrow" panose="020B0606020202030204" pitchFamily="34" charset="0"/>
                        </a:rPr>
                        <a:t>1</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2</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3</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4</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5</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6</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7</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8</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9</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10</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11</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L" sz="700" b="0" i="0" u="none" strike="noStrike">
                          <a:solidFill>
                            <a:srgbClr val="000000"/>
                          </a:solidFill>
                          <a:effectLst/>
                          <a:latin typeface="Arial Narrow" panose="020B0606020202030204" pitchFamily="34" charset="0"/>
                        </a:rPr>
                        <a:t>12</a:t>
                      </a: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700" b="0" i="0" u="none" strike="noStrike">
                        <a:solidFill>
                          <a:srgbClr val="000000"/>
                        </a:solidFill>
                        <a:effectLst/>
                        <a:latin typeface="Arial Narrow" panose="020B0606020202030204" pitchFamily="34" charset="0"/>
                      </a:endParaRPr>
                    </a:p>
                  </a:txBody>
                  <a:tcPr marL="5680" marR="5680" marT="568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964814"/>
                  </a:ext>
                </a:extLst>
              </a:tr>
              <a:tr h="133943">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a:noFill/>
                    </a:lnL>
                    <a:lnR>
                      <a:noFill/>
                    </a:lnR>
                    <a:lnT>
                      <a:noFill/>
                    </a:lnT>
                    <a:lnB>
                      <a:noFill/>
                    </a:lnB>
                    <a:solidFill>
                      <a:srgbClr val="9BBB59"/>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a:noFill/>
                    </a:lnL>
                    <a:lnR>
                      <a:noFill/>
                    </a:lnR>
                    <a:lnT>
                      <a:noFill/>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a:noFill/>
                    </a:lnL>
                    <a:lnR>
                      <a:noFill/>
                    </a:lnR>
                    <a:lnT>
                      <a:noFill/>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a:noFill/>
                    </a:lnL>
                    <a:lnR>
                      <a:noFill/>
                    </a:lnR>
                    <a:lnT>
                      <a:noFill/>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Enero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Febrero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Marzo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Abril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Mayo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Junio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Julio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Agosto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Septiembre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Octubre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Noviembre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Diciembre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700" b="1" i="0" u="none" strike="noStrike">
                          <a:solidFill>
                            <a:srgbClr val="FFFFFF"/>
                          </a:solidFill>
                          <a:effectLst/>
                          <a:latin typeface="Arial Narrow" panose="020B0606020202030204" pitchFamily="34" charset="0"/>
                        </a:rPr>
                        <a:t> Total general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484280827"/>
                  </a:ext>
                </a:extLst>
              </a:tr>
              <a:tr h="245500">
                <a:tc>
                  <a:txBody>
                    <a:bodyPr/>
                    <a:lstStyle/>
                    <a:p>
                      <a:pPr algn="l" fontAlgn="ctr"/>
                      <a:r>
                        <a:rPr lang="es-CL" sz="700" b="1" i="0" u="none" strike="noStrike">
                          <a:solidFill>
                            <a:srgbClr val="C4D79B"/>
                          </a:solidFill>
                          <a:effectLst/>
                          <a:latin typeface="Arial Narrow" panose="020B0606020202030204" pitchFamily="34" charset="0"/>
                        </a:rPr>
                        <a:t>    310.100 </a:t>
                      </a:r>
                    </a:p>
                  </a:txBody>
                  <a:tcPr marL="5680" marR="5680" marT="568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D79B"/>
                    </a:solidFill>
                  </a:tcPr>
                </a:tc>
                <a:tc gridSpan="4">
                  <a:txBody>
                    <a:bodyPr/>
                    <a:lstStyle/>
                    <a:p>
                      <a:pPr algn="l" fontAlgn="ctr"/>
                      <a:r>
                        <a:rPr lang="es-CL" sz="700" b="1" i="0" u="none" strike="noStrike">
                          <a:effectLst/>
                          <a:latin typeface="Arial Narrow" panose="020B0606020202030204" pitchFamily="34" charset="0"/>
                        </a:rPr>
                        <a:t>Ingresos de actividades ordinarias</a:t>
                      </a:r>
                    </a:p>
                  </a:txBody>
                  <a:tcPr marL="96492" marR="96492" marT="48246" marB="4824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s-CL"/>
                    </a:p>
                  </a:txBody>
                  <a:tcPr/>
                </a:tc>
                <a:tc hMerge="1">
                  <a:txBody>
                    <a:bodyPr/>
                    <a:lstStyle/>
                    <a:p>
                      <a:endParaRPr lang="es-C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s-CL"/>
                    </a:p>
                  </a:txBody>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700" b="1"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206595821"/>
                  </a:ext>
                </a:extLst>
              </a:tr>
              <a:tr h="133943">
                <a:tc>
                  <a:txBody>
                    <a:bodyPr/>
                    <a:lstStyle/>
                    <a:p>
                      <a:pPr algn="l" fontAlgn="ctr"/>
                      <a:r>
                        <a:rPr lang="es-CL" sz="700" b="1" i="0" u="none" strike="noStrike">
                          <a:effectLst/>
                          <a:latin typeface="Arial Narrow" panose="020B0606020202030204" pitchFamily="34" charset="0"/>
                        </a:rPr>
                        <a:t>310100</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effectLst/>
                          <a:latin typeface="Arial Narrow" panose="020B0606020202030204" pitchFamily="34" charset="0"/>
                        </a:rPr>
                        <a:t> </a:t>
                      </a:r>
                    </a:p>
                  </a:txBody>
                  <a:tcPr marL="5680" marR="5680" marT="5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effectLst/>
                          <a:latin typeface="Arial Narrow" panose="020B0606020202030204" pitchFamily="34" charset="0"/>
                        </a:rPr>
                        <a:t>Ingresos</a:t>
                      </a:r>
                    </a:p>
                  </a:txBody>
                  <a:tcPr marL="5680" marR="5680" marT="5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effectLst/>
                          <a:latin typeface="Arial Narrow" panose="020B0606020202030204" pitchFamily="34" charset="0"/>
                        </a:rPr>
                        <a:t> </a:t>
                      </a:r>
                    </a:p>
                  </a:txBody>
                  <a:tcPr marL="5680" marR="5680" marT="5680" marB="0" anchor="ctr">
                    <a:lnL>
                      <a:noFill/>
                    </a:lnL>
                    <a:lnR>
                      <a:noFill/>
                    </a:lnR>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80.000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68.000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28.000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86.000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10.284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18.667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86.667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85.000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418.865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dirty="0">
                          <a:effectLst/>
                          <a:latin typeface="Arial Narrow" panose="020B0606020202030204" pitchFamily="34" charset="0"/>
                        </a:rPr>
                        <a:t>                    1.441.654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591837514"/>
                  </a:ext>
                </a:extLst>
              </a:tr>
              <a:tr h="208759">
                <a:tc>
                  <a:txBody>
                    <a:bodyPr/>
                    <a:lstStyle/>
                    <a:p>
                      <a:pPr algn="l" fontAlgn="ctr"/>
                      <a:r>
                        <a:rPr lang="es-CL" sz="600" b="0" i="0" u="none" strike="noStrike">
                          <a:solidFill>
                            <a:srgbClr val="FABF8F"/>
                          </a:solidFill>
                          <a:effectLst/>
                          <a:latin typeface="Verdana" panose="020B0604030504040204" pitchFamily="34" charset="0"/>
                        </a:rPr>
                        <a:t>   881.483 </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ctr"/>
                      <a:r>
                        <a:rPr lang="es-CL" sz="600" b="1" i="0" u="none" strike="noStrike">
                          <a:solidFill>
                            <a:srgbClr val="FFFFFF"/>
                          </a:solidFill>
                          <a:effectLst/>
                          <a:latin typeface="Verdana" panose="020B0604030504040204" pitchFamily="34" charset="0"/>
                        </a:rPr>
                        <a:t>310101</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80.000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68.000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28.000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86.000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10.284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18.667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86.667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85.000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418.865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881.483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945489688"/>
                  </a:ext>
                </a:extLst>
              </a:tr>
              <a:tr h="208759">
                <a:tc>
                  <a:txBody>
                    <a:bodyPr/>
                    <a:lstStyle/>
                    <a:p>
                      <a:pPr algn="l" fontAlgn="ctr"/>
                      <a:r>
                        <a:rPr lang="es-CL" sz="600" b="0" i="0" u="none" strike="noStrike">
                          <a:solidFill>
                            <a:srgbClr val="FABF8F"/>
                          </a:solidFill>
                          <a:effectLst/>
                          <a:latin typeface="Verdana" panose="020B0604030504040204" pitchFamily="34" charset="0"/>
                        </a:rPr>
                        <a:t>   881.483 </a:t>
                      </a:r>
                    </a:p>
                  </a:txBody>
                  <a:tcPr marL="5680" marR="5680" marT="568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Ingresos Socios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80.000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68.000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28.000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86.000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10.284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18.667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86.667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85.000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418.865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881.483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238205029"/>
                  </a:ext>
                </a:extLst>
              </a:tr>
              <a:tr h="218407">
                <a:tc>
                  <a:txBody>
                    <a:bodyPr/>
                    <a:lstStyle/>
                    <a:p>
                      <a:pPr algn="l" fontAlgn="ctr"/>
                      <a:r>
                        <a:rPr lang="es-CL" sz="600" b="0" i="0" u="none" strike="noStrike">
                          <a:solidFill>
                            <a:srgbClr val="FABF8F"/>
                          </a:solidFill>
                          <a:effectLst/>
                          <a:latin typeface="Verdana" panose="020B0604030504040204" pitchFamily="34" charset="0"/>
                        </a:rPr>
                        <a:t>   560.171 </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gridSpan="3">
                  <a:txBody>
                    <a:bodyPr/>
                    <a:lstStyle/>
                    <a:p>
                      <a:pPr algn="l" fontAlgn="ctr"/>
                      <a:r>
                        <a:rPr lang="es-CL" sz="600" b="1" i="0" u="none" strike="noStrike">
                          <a:solidFill>
                            <a:srgbClr val="FFFFFF"/>
                          </a:solidFill>
                          <a:effectLst/>
                          <a:latin typeface="Verdana" panose="020B0604030504040204" pitchFamily="34" charset="0"/>
                        </a:rPr>
                        <a:t>Otros ingresos, por función</a:t>
                      </a:r>
                    </a:p>
                  </a:txBody>
                  <a:tcPr marL="96492" marR="96492" marT="48246" marB="4824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hMerge="1">
                  <a:txBody>
                    <a:bodyPr/>
                    <a:lstStyle/>
                    <a:p>
                      <a:endParaRPr lang="es-C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s-CL"/>
                    </a:p>
                  </a:txBody>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446.250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100.930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12.991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560.171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689890698"/>
                  </a:ext>
                </a:extLst>
              </a:tr>
              <a:tr h="208759">
                <a:tc>
                  <a:txBody>
                    <a:bodyPr/>
                    <a:lstStyle/>
                    <a:p>
                      <a:pPr algn="l" fontAlgn="ctr"/>
                      <a:r>
                        <a:rPr lang="es-CL" sz="600" b="0" i="0" u="none" strike="noStrike">
                          <a:solidFill>
                            <a:srgbClr val="FABF8F"/>
                          </a:solidFill>
                          <a:effectLst/>
                          <a:latin typeface="Verdana" panose="020B0604030504040204" pitchFamily="34" charset="0"/>
                        </a:rPr>
                        <a:t>   560.171 </a:t>
                      </a:r>
                    </a:p>
                  </a:txBody>
                  <a:tcPr marL="5680" marR="5680" marT="568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Otros Ingresos</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446.250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100.930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12.991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560.171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073073008"/>
                  </a:ext>
                </a:extLst>
              </a:tr>
              <a:tr h="235332">
                <a:tc>
                  <a:txBody>
                    <a:bodyPr/>
                    <a:lstStyle/>
                    <a:p>
                      <a:pPr algn="l" fontAlgn="ctr"/>
                      <a:r>
                        <a:rPr lang="es-CL" sz="700" b="1" i="0" u="none" strike="noStrike">
                          <a:effectLst/>
                          <a:latin typeface="Arial Narrow" panose="020B0606020202030204" pitchFamily="34" charset="0"/>
                        </a:rPr>
                        <a:t>420300</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effectLst/>
                          <a:latin typeface="Arial Narrow" panose="020B0606020202030204" pitchFamily="34" charset="0"/>
                        </a:rPr>
                        <a:t> </a:t>
                      </a:r>
                    </a:p>
                  </a:txBody>
                  <a:tcPr marL="5680" marR="5680" marT="5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gridSpan="3">
                  <a:txBody>
                    <a:bodyPr/>
                    <a:lstStyle/>
                    <a:p>
                      <a:pPr algn="l" fontAlgn="ctr"/>
                      <a:r>
                        <a:rPr lang="es-CL" sz="700" b="1" i="0" u="none" strike="noStrike" dirty="0">
                          <a:effectLst/>
                          <a:latin typeface="Arial Narrow" panose="020B0606020202030204" pitchFamily="34" charset="0"/>
                        </a:rPr>
                        <a:t>Gasto de administración</a:t>
                      </a:r>
                    </a:p>
                  </a:txBody>
                  <a:tcPr marL="96492" marR="96492" marT="48246" marB="4824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s-C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s-CL"/>
                    </a:p>
                  </a:txBody>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(45.942)</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(200.000)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dirty="0">
                          <a:effectLst/>
                          <a:latin typeface="Arial Narrow" panose="020B0606020202030204" pitchFamily="34" charset="0"/>
                        </a:rPr>
                        <a:t>  (4.704.271)</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(582.767)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(5.532.980)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574335232"/>
                  </a:ext>
                </a:extLst>
              </a:tr>
              <a:tr h="208759">
                <a:tc>
                  <a:txBody>
                    <a:bodyPr/>
                    <a:lstStyle/>
                    <a:p>
                      <a:pPr algn="ctr" fontAlgn="ctr"/>
                      <a:r>
                        <a:rPr lang="es-CL" sz="600" b="0" i="0" u="none" strike="noStrike">
                          <a:solidFill>
                            <a:srgbClr val="FABF8F"/>
                          </a:solidFill>
                          <a:effectLst/>
                          <a:latin typeface="Verdana" panose="020B0604030504040204" pitchFamily="34" charset="0"/>
                        </a:rPr>
                        <a:t>#######</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ctr"/>
                      <a:r>
                        <a:rPr lang="es-CL" sz="600" b="0" i="0" u="none" strike="noStrike">
                          <a:solidFill>
                            <a:srgbClr val="FABF8F"/>
                          </a:solidFill>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ctr"/>
                      <a:r>
                        <a:rPr lang="es-CL" sz="600" b="1" i="0" u="none" strike="noStrike">
                          <a:solidFill>
                            <a:srgbClr val="FFFFFF"/>
                          </a:solidFill>
                          <a:effectLst/>
                          <a:latin typeface="Verdana" panose="020B0604030504040204" pitchFamily="34" charset="0"/>
                        </a:rPr>
                        <a:t>420301</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l" fontAlgn="ctr"/>
                      <a:r>
                        <a:rPr lang="es-CL" sz="600" b="1" i="0" u="none" strike="noStrike">
                          <a:solidFill>
                            <a:srgbClr val="FFFFFF"/>
                          </a:solidFill>
                          <a:effectLst/>
                          <a:latin typeface="Verdana" panose="020B0604030504040204" pitchFamily="34" charset="0"/>
                        </a:rPr>
                        <a:t>Gav</a:t>
                      </a:r>
                    </a:p>
                  </a:txBody>
                  <a:tcPr marL="5680" marR="5680" marT="5680" marB="0" anchor="ctr">
                    <a:lnL>
                      <a:noFill/>
                    </a:lnL>
                    <a:lnR>
                      <a:noFill/>
                    </a:lnR>
                    <a:lnB>
                      <a:noFill/>
                    </a:lnB>
                    <a:solidFill>
                      <a:srgbClr val="9BBB59"/>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(45.942)</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(200.000)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CL" sz="600" b="1" i="0" u="none" strike="noStrike">
                          <a:solidFill>
                            <a:srgbClr val="FFFFFF"/>
                          </a:solidFill>
                          <a:effectLst/>
                          <a:latin typeface="Verdana" panose="020B0604030504040204" pitchFamily="34" charset="0"/>
                        </a:rPr>
                        <a:t>#######</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(582.767)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s-CL" sz="600" b="1" i="0" u="none" strike="noStrike">
                          <a:solidFill>
                            <a:srgbClr val="FFFFFF"/>
                          </a:solidFill>
                          <a:effectLst/>
                          <a:latin typeface="Verdana" panose="020B0604030504040204" pitchFamily="34" charset="0"/>
                        </a:rPr>
                        <a:t>           (5.532.980)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125203365"/>
                  </a:ext>
                </a:extLst>
              </a:tr>
              <a:tr h="208759">
                <a:tc>
                  <a:txBody>
                    <a:bodyPr/>
                    <a:lstStyle/>
                    <a:p>
                      <a:pPr algn="ctr" fontAlgn="ctr"/>
                      <a:r>
                        <a:rPr lang="es-CL" sz="600" b="0" i="0" u="none" strike="noStrike">
                          <a:solidFill>
                            <a:srgbClr val="FABF8F"/>
                          </a:solidFill>
                          <a:effectLst/>
                          <a:latin typeface="Verdana" panose="020B0604030504040204" pitchFamily="34" charset="0"/>
                        </a:rPr>
                        <a:t>#######</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600" b="0" i="0" u="none" strike="noStrike">
                          <a:solidFill>
                            <a:srgbClr val="FABF8F"/>
                          </a:solidFill>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Otros Egresos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(132.773)</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(4.511.144)</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(4.643.917)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378538810"/>
                  </a:ext>
                </a:extLst>
              </a:tr>
              <a:tr h="208759">
                <a:tc>
                  <a:txBody>
                    <a:bodyPr/>
                    <a:lstStyle/>
                    <a:p>
                      <a:pPr algn="l" fontAlgn="ctr"/>
                      <a:r>
                        <a:rPr lang="es-CL" sz="600" b="0" i="0" u="none" strike="noStrike">
                          <a:solidFill>
                            <a:srgbClr val="FABF8F"/>
                          </a:solidFill>
                          <a:effectLst/>
                          <a:latin typeface="Verdana" panose="020B0604030504040204" pitchFamily="34" charset="0"/>
                        </a:rPr>
                        <a:t>    (2.300)</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600" b="0" i="0" u="none" strike="noStrike">
                          <a:solidFill>
                            <a:srgbClr val="FABF8F"/>
                          </a:solidFill>
                          <a:effectLst/>
                          <a:latin typeface="Verdana" panose="020B060403050404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ctr"/>
                      <a:r>
                        <a:rPr lang="es-CL" sz="600" b="1" i="0" u="none" strike="noStrike">
                          <a:solidFill>
                            <a:srgbClr val="FFFFFF"/>
                          </a:solidFill>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600" b="0" i="0" u="none" strike="noStrike">
                          <a:effectLst/>
                          <a:latin typeface="Verdana" panose="020B060403050404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Articulo de escritorio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(2.300)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(2.300)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525524343"/>
                  </a:ext>
                </a:extLst>
              </a:tr>
              <a:tr h="245500">
                <a:tc>
                  <a:txBody>
                    <a:bodyPr/>
                    <a:lstStyle/>
                    <a:p>
                      <a:pPr algn="l" fontAlgn="ctr"/>
                      <a:r>
                        <a:rPr lang="es-CL" sz="700" b="0" i="0" u="none" strike="noStrike">
                          <a:solidFill>
                            <a:srgbClr val="FABF8F"/>
                          </a:solidFill>
                          <a:effectLst/>
                          <a:latin typeface="Arial Narrow" panose="020B0606020202030204" pitchFamily="34" charset="0"/>
                        </a:rPr>
                        <a:t>  (463.013)</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700" b="0"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Beneficios Socios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(17.000)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(446.013)</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effectLst/>
                          <a:latin typeface="Verdana" panose="020B0604030504040204" pitchFamily="34" charset="0"/>
                        </a:rPr>
                        <a:t>              (463.013)</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93359336"/>
                  </a:ext>
                </a:extLst>
              </a:tr>
              <a:tr h="208759">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700" b="0"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Gastos Viajes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(45.942)</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(176.127)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(222.069)</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577685673"/>
                  </a:ext>
                </a:extLst>
              </a:tr>
              <a:tr h="145591">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700" b="0"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Colaciones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588183199"/>
                  </a:ext>
                </a:extLst>
              </a:tr>
              <a:tr h="145591">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BB59"/>
                    </a:solidFill>
                  </a:tcPr>
                </a:tc>
                <a:tc>
                  <a:txBody>
                    <a:bodyPr/>
                    <a:lstStyle/>
                    <a:p>
                      <a:pPr algn="l" fontAlgn="ctr"/>
                      <a:r>
                        <a:rPr lang="es-CL" sz="700" b="0"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Movilizacion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019571085"/>
                  </a:ext>
                </a:extLst>
              </a:tr>
              <a:tr h="208759">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a:noFill/>
                    </a:lnR>
                    <a:lnT>
                      <a:noFill/>
                    </a:lnT>
                    <a:lnB>
                      <a:noFill/>
                    </a:lnB>
                    <a:solidFill>
                      <a:srgbClr val="FABF8F"/>
                    </a:solidFill>
                  </a:tcPr>
                </a:tc>
                <a:tc>
                  <a:txBody>
                    <a:bodyPr/>
                    <a:lstStyle/>
                    <a:p>
                      <a:pPr algn="l" fontAlgn="ctr"/>
                      <a:r>
                        <a:rPr lang="es-CL" sz="700" b="0" i="0" u="none" strike="noStrike">
                          <a:solidFill>
                            <a:srgbClr val="FABF8F"/>
                          </a:solidFill>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solidFill>
                            <a:srgbClr val="FFFFFF"/>
                          </a:solidFill>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s-CL" sz="700" b="0" i="0" u="none" strike="noStrike">
                          <a:effectLst/>
                          <a:latin typeface="Arial Narrow" panose="020B0606020202030204" pitchFamily="34" charset="0"/>
                        </a:rPr>
                        <a:t>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s-CL" sz="600" b="0" i="0" u="none" strike="noStrike">
                          <a:effectLst/>
                          <a:latin typeface="Verdana" panose="020B0604030504040204" pitchFamily="34" charset="0"/>
                        </a:rPr>
                        <a:t> Asesorias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(67.227)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(134.454)</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600" b="0" i="0" u="none" strike="noStrike">
                          <a:effectLst/>
                          <a:latin typeface="Verdana" panose="020B060403050404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a:effectLst/>
                          <a:latin typeface="Verdana" panose="020B0604030504040204" pitchFamily="34" charset="0"/>
                        </a:rPr>
                        <a:t>              (201.681)</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724114508"/>
                  </a:ext>
                </a:extLst>
              </a:tr>
              <a:tr h="245500">
                <a:tc>
                  <a:txBody>
                    <a:bodyPr/>
                    <a:lstStyle/>
                    <a:p>
                      <a:pPr algn="ctr" fontAlgn="ctr"/>
                      <a:r>
                        <a:rPr lang="es-CL" sz="700" b="1" i="0" u="none" strike="noStrike">
                          <a:solidFill>
                            <a:srgbClr val="B7DEE8"/>
                          </a:solidFill>
                          <a:effectLst/>
                          <a:latin typeface="Arial Narrow" panose="020B0606020202030204" pitchFamily="34" charset="0"/>
                        </a:rPr>
                        <a:t>#########</a:t>
                      </a:r>
                    </a:p>
                  </a:txBody>
                  <a:tcPr marL="5680" marR="5680" marT="568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7DEE8"/>
                    </a:solidFill>
                  </a:tcPr>
                </a:tc>
                <a:tc gridSpan="4">
                  <a:txBody>
                    <a:bodyPr/>
                    <a:lstStyle/>
                    <a:p>
                      <a:pPr algn="l" fontAlgn="ctr"/>
                      <a:r>
                        <a:rPr lang="es-CL" sz="700" b="1" i="0" u="none" strike="noStrike">
                          <a:effectLst/>
                          <a:latin typeface="Arial Narrow" panose="020B0606020202030204" pitchFamily="34" charset="0"/>
                        </a:rPr>
                        <a:t>Ganancia (pérdida), antes de impuestos</a:t>
                      </a:r>
                    </a:p>
                  </a:txBody>
                  <a:tcPr marL="96492" marR="96492" marT="48246" marB="4824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s-CL"/>
                    </a:p>
                  </a:txBody>
                  <a:tcPr/>
                </a:tc>
                <a:tc hMerge="1">
                  <a:txBody>
                    <a:bodyPr/>
                    <a:lstStyle/>
                    <a:p>
                      <a:endParaRPr lang="es-CL"/>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s-CL"/>
                    </a:p>
                  </a:txBody>
                  <a:tcPr/>
                </a:tc>
                <a:tc>
                  <a:txBody>
                    <a:bodyPr/>
                    <a:lstStyle/>
                    <a:p>
                      <a:pPr algn="r" fontAlgn="ctr"/>
                      <a:r>
                        <a:rPr lang="es-CL" sz="700" b="1" i="0" u="none" strike="noStrike">
                          <a:effectLst/>
                          <a:latin typeface="Arial Narrow" panose="020B0606020202030204" pitchFamily="34" charset="0"/>
                        </a:rPr>
                        <a:t>          80.000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68.000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(17.942)</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(114.000)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(4.258.021)</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10.284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18.667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86.667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(396.837)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431.856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(4.091.326)</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826606592"/>
                  </a:ext>
                </a:extLst>
              </a:tr>
              <a:tr h="235332">
                <a:tc>
                  <a:txBody>
                    <a:bodyPr/>
                    <a:lstStyle/>
                    <a:p>
                      <a:pPr algn="l" fontAlgn="ctr"/>
                      <a:r>
                        <a:rPr lang="es-CL" sz="700" b="1" i="0" u="none" strike="noStrike">
                          <a:effectLst/>
                          <a:latin typeface="Arial Narrow" panose="020B0606020202030204" pitchFamily="34" charset="0"/>
                        </a:rPr>
                        <a:t>440700</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s-CL" sz="700" b="1" i="0" u="none" strike="noStrike">
                          <a:effectLst/>
                          <a:latin typeface="Arial Narrow" panose="020B0606020202030204" pitchFamily="34" charset="0"/>
                        </a:rPr>
                        <a:t> </a:t>
                      </a:r>
                    </a:p>
                  </a:txBody>
                  <a:tcPr marL="5680" marR="5680" marT="56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gridSpan="3">
                  <a:txBody>
                    <a:bodyPr/>
                    <a:lstStyle/>
                    <a:p>
                      <a:pPr algn="l" fontAlgn="ctr"/>
                      <a:r>
                        <a:rPr lang="es-MX" sz="700" b="1" i="0" u="none" strike="noStrike">
                          <a:effectLst/>
                          <a:latin typeface="Arial Narrow" panose="020B0606020202030204" pitchFamily="34" charset="0"/>
                        </a:rPr>
                        <a:t>Gasto por impuestos a las ganancias</a:t>
                      </a:r>
                    </a:p>
                  </a:txBody>
                  <a:tcPr marL="96492" marR="96492" marT="48246" marB="4824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s-CL"/>
                    </a:p>
                  </a:txBody>
                  <a:tcPr>
                    <a:lnL w="6350" cap="flat" cmpd="sng" algn="ctr">
                      <a:solidFill>
                        <a:srgbClr val="000000"/>
                      </a:solidFill>
                      <a:prstDash val="solid"/>
                      <a:round/>
                      <a:headEnd type="none" w="med" len="med"/>
                      <a:tailEnd type="none" w="med" len="med"/>
                    </a:lnL>
                  </a:tcPr>
                </a:tc>
                <a:tc hMerge="1">
                  <a:txBody>
                    <a:bodyPr/>
                    <a:lstStyle/>
                    <a:p>
                      <a:endParaRPr lang="es-CL"/>
                    </a:p>
                  </a:txBody>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869575366"/>
                  </a:ext>
                </a:extLst>
              </a:tr>
              <a:tr h="245500">
                <a:tc>
                  <a:txBody>
                    <a:bodyPr/>
                    <a:lstStyle/>
                    <a:p>
                      <a:pPr algn="ctr" fontAlgn="ctr"/>
                      <a:r>
                        <a:rPr lang="es-CL" sz="700" b="1" i="0" u="none" strike="noStrike">
                          <a:solidFill>
                            <a:srgbClr val="B7DEE8"/>
                          </a:solidFill>
                          <a:effectLst/>
                          <a:latin typeface="Arial Narrow" panose="020B0606020202030204" pitchFamily="34" charset="0"/>
                        </a:rPr>
                        <a:t>#########</a:t>
                      </a:r>
                    </a:p>
                  </a:txBody>
                  <a:tcPr marL="5680" marR="5680" marT="56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7DEE8"/>
                    </a:solidFill>
                  </a:tcPr>
                </a:tc>
                <a:tc gridSpan="3">
                  <a:txBody>
                    <a:bodyPr/>
                    <a:lstStyle/>
                    <a:p>
                      <a:pPr algn="l" fontAlgn="ctr"/>
                      <a:r>
                        <a:rPr lang="es-CL" sz="700" b="1" i="0" u="none" strike="noStrike">
                          <a:effectLst/>
                          <a:latin typeface="Arial Narrow" panose="020B0606020202030204" pitchFamily="34" charset="0"/>
                        </a:rPr>
                        <a:t>Ganancia (pérdida)</a:t>
                      </a:r>
                    </a:p>
                  </a:txBody>
                  <a:tcPr marL="96492" marR="96492" marT="48246" marB="48246" anchor="ctr">
                    <a:lnL>
                      <a:noFill/>
                    </a:lnL>
                    <a:lnR>
                      <a:noFill/>
                    </a:lnR>
                    <a:lnT w="6350" cap="flat" cmpd="sng" algn="ctr">
                      <a:solidFill>
                        <a:srgbClr val="000000"/>
                      </a:solidFill>
                      <a:prstDash val="solid"/>
                      <a:round/>
                      <a:headEnd type="none" w="med" len="med"/>
                      <a:tailEnd type="none" w="med" len="med"/>
                    </a:lnT>
                    <a:lnB>
                      <a:noFill/>
                    </a:lnB>
                    <a:solidFill>
                      <a:srgbClr val="B7DEE8"/>
                    </a:solidFill>
                  </a:tcPr>
                </a:tc>
                <a:tc hMerge="1">
                  <a:txBody>
                    <a:bodyPr/>
                    <a:lstStyle/>
                    <a:p>
                      <a:endParaRPr lang="es-CL"/>
                    </a:p>
                  </a:txBody>
                  <a:tcPr/>
                </a:tc>
                <a:tc hMerge="1">
                  <a:txBody>
                    <a:bodyPr/>
                    <a:lstStyle/>
                    <a:p>
                      <a:endParaRPr lang="es-CL"/>
                    </a:p>
                  </a:txBody>
                  <a:tcPr>
                    <a:lnL w="12700" cmpd="sng">
                      <a:noFill/>
                      <a:prstDash val="solid"/>
                    </a:lnL>
                  </a:tcPr>
                </a:tc>
                <a:tc>
                  <a:txBody>
                    <a:bodyPr/>
                    <a:lstStyle/>
                    <a:p>
                      <a:pPr algn="l" fontAlgn="ctr"/>
                      <a:r>
                        <a:rPr lang="es-CL" sz="700" b="1" i="0" u="none" strike="noStrike">
                          <a:effectLst/>
                          <a:latin typeface="Arial Narrow" panose="020B0606020202030204" pitchFamily="34" charset="0"/>
                        </a:rPr>
                        <a:t> </a:t>
                      </a:r>
                    </a:p>
                  </a:txBody>
                  <a:tcPr marL="5680" marR="5680" marT="568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ctr"/>
                      <a:r>
                        <a:rPr lang="es-CL" sz="700" b="1" i="0" u="none" strike="noStrike">
                          <a:effectLst/>
                          <a:latin typeface="Arial Narrow" panose="020B0606020202030204" pitchFamily="34" charset="0"/>
                        </a:rPr>
                        <a:t>          80.000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68.000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(17.942)</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(114.000)</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(4.258.021)</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10.284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18.667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86.667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dirty="0">
                          <a:effectLst/>
                          <a:latin typeface="Arial Narrow" panose="020B0606020202030204" pitchFamily="34" charset="0"/>
                        </a:rPr>
                        <a:t>                     -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(396.837)</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a:effectLst/>
                          <a:latin typeface="Arial Narrow" panose="020B0606020202030204" pitchFamily="34" charset="0"/>
                        </a:rPr>
                        <a:t>               431.856 </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s-CL" sz="700" b="1" i="0" u="none" strike="noStrike" dirty="0">
                          <a:effectLst/>
                          <a:latin typeface="Arial Narrow" panose="020B0606020202030204" pitchFamily="34" charset="0"/>
                        </a:rPr>
                        <a:t>               (4.091.326)</a:t>
                      </a:r>
                    </a:p>
                  </a:txBody>
                  <a:tcPr marL="5680" marR="5680" marT="5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351559845"/>
                  </a:ext>
                </a:extLst>
              </a:tr>
            </a:tbl>
          </a:graphicData>
        </a:graphic>
      </p:graphicFrame>
      <p:sp>
        <p:nvSpPr>
          <p:cNvPr id="3" name="Marcador de contenido 2"/>
          <p:cNvSpPr>
            <a:spLocks noGrp="1"/>
          </p:cNvSpPr>
          <p:nvPr>
            <p:ph idx="1"/>
          </p:nvPr>
        </p:nvSpPr>
        <p:spPr>
          <a:xfrm>
            <a:off x="7040880" y="631007"/>
            <a:ext cx="3252651" cy="3416300"/>
          </a:xfrm>
        </p:spPr>
        <p:txBody>
          <a:bodyPr>
            <a:normAutofit/>
          </a:bodyPr>
          <a:lstStyle/>
          <a:p>
            <a:r>
              <a:rPr lang="es-CL" sz="1600" dirty="0">
                <a:solidFill>
                  <a:schemeClr val="bg1"/>
                </a:solidFill>
              </a:rPr>
              <a:t>Según lo revisado, se apertura ingresos y gastos de la siguiente manera.</a:t>
            </a:r>
          </a:p>
        </p:txBody>
      </p:sp>
    </p:spTree>
    <p:extLst>
      <p:ext uri="{BB962C8B-B14F-4D97-AF65-F5344CB8AC3E}">
        <p14:creationId xmlns:p14="http://schemas.microsoft.com/office/powerpoint/2010/main" val="296157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 de Resultado 2020 Resumen</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269501003"/>
              </p:ext>
            </p:extLst>
          </p:nvPr>
        </p:nvGraphicFramePr>
        <p:xfrm>
          <a:off x="3715313" y="3058281"/>
          <a:ext cx="4761374" cy="2438397"/>
        </p:xfrm>
        <a:graphic>
          <a:graphicData uri="http://schemas.openxmlformats.org/drawingml/2006/table">
            <a:tbl>
              <a:tblPr/>
              <a:tblGrid>
                <a:gridCol w="2380687">
                  <a:extLst>
                    <a:ext uri="{9D8B030D-6E8A-4147-A177-3AD203B41FA5}">
                      <a16:colId xmlns:a16="http://schemas.microsoft.com/office/drawing/2014/main" val="3014707979"/>
                    </a:ext>
                  </a:extLst>
                </a:gridCol>
                <a:gridCol w="2380687">
                  <a:extLst>
                    <a:ext uri="{9D8B030D-6E8A-4147-A177-3AD203B41FA5}">
                      <a16:colId xmlns:a16="http://schemas.microsoft.com/office/drawing/2014/main" val="2304369413"/>
                    </a:ext>
                  </a:extLst>
                </a:gridCol>
              </a:tblGrid>
              <a:tr h="521025">
                <a:tc>
                  <a:txBody>
                    <a:bodyPr/>
                    <a:lstStyle/>
                    <a:p>
                      <a:pPr algn="l" fontAlgn="ctr"/>
                      <a:r>
                        <a:rPr lang="es-CL" sz="1300" b="0" i="0" u="none" strike="noStrike" dirty="0">
                          <a:solidFill>
                            <a:srgbClr val="000000"/>
                          </a:solidFill>
                          <a:effectLst/>
                          <a:latin typeface="Verdana" panose="020B0604030504040204" pitchFamily="34" charset="0"/>
                        </a:rPr>
                        <a:t>Ingresos</a:t>
                      </a:r>
                    </a:p>
                  </a:txBody>
                  <a:tcPr marL="12625" marR="12625" marT="12625" marB="0" anchor="ctr">
                    <a:lnL>
                      <a:noFill/>
                    </a:lnL>
                    <a:lnR>
                      <a:noFill/>
                    </a:lnR>
                    <a:lnT>
                      <a:noFill/>
                    </a:lnT>
                    <a:lnB>
                      <a:noFill/>
                    </a:lnB>
                  </a:tcPr>
                </a:tc>
                <a:tc>
                  <a:txBody>
                    <a:bodyPr/>
                    <a:lstStyle/>
                    <a:p>
                      <a:pPr algn="l" fontAlgn="ctr"/>
                      <a:r>
                        <a:rPr lang="es-CL" sz="1300" b="0" i="0" u="none" strike="noStrike" dirty="0">
                          <a:solidFill>
                            <a:srgbClr val="000000"/>
                          </a:solidFill>
                          <a:effectLst/>
                          <a:latin typeface="Verdana" panose="020B0604030504040204" pitchFamily="34" charset="0"/>
                        </a:rPr>
                        <a:t>            881.483 </a:t>
                      </a:r>
                    </a:p>
                  </a:txBody>
                  <a:tcPr marL="12625" marR="12625" marT="12625" marB="0" anchor="ctr">
                    <a:lnL>
                      <a:noFill/>
                    </a:lnL>
                    <a:lnR>
                      <a:noFill/>
                    </a:lnR>
                    <a:lnT>
                      <a:noFill/>
                    </a:lnT>
                    <a:lnB>
                      <a:noFill/>
                    </a:lnB>
                  </a:tcPr>
                </a:tc>
                <a:extLst>
                  <a:ext uri="{0D108BD9-81ED-4DB2-BD59-A6C34878D82A}">
                    <a16:rowId xmlns:a16="http://schemas.microsoft.com/office/drawing/2014/main" val="3250653064"/>
                  </a:ext>
                </a:extLst>
              </a:tr>
              <a:tr h="521025">
                <a:tc>
                  <a:txBody>
                    <a:bodyPr/>
                    <a:lstStyle/>
                    <a:p>
                      <a:pPr algn="l" fontAlgn="b"/>
                      <a:r>
                        <a:rPr lang="es-CL" sz="1300" b="0" i="0" u="none" strike="noStrike">
                          <a:solidFill>
                            <a:srgbClr val="000000"/>
                          </a:solidFill>
                          <a:effectLst/>
                          <a:latin typeface="Verdana" panose="020B0604030504040204" pitchFamily="34" charset="0"/>
                        </a:rPr>
                        <a:t>Otros Ingresos</a:t>
                      </a:r>
                    </a:p>
                  </a:txBody>
                  <a:tcPr marL="12625" marR="12625" marT="12625" marB="0" anchor="b">
                    <a:lnL>
                      <a:noFill/>
                    </a:lnL>
                    <a:lnR>
                      <a:noFill/>
                    </a:lnR>
                    <a:lnT>
                      <a:noFill/>
                    </a:lnT>
                    <a:lnB>
                      <a:noFill/>
                    </a:lnB>
                  </a:tcPr>
                </a:tc>
                <a:tc>
                  <a:txBody>
                    <a:bodyPr/>
                    <a:lstStyle/>
                    <a:p>
                      <a:pPr algn="l" fontAlgn="b"/>
                      <a:r>
                        <a:rPr lang="es-CL" sz="1300" b="0" i="0" u="none" strike="noStrike" dirty="0">
                          <a:solidFill>
                            <a:srgbClr val="000000"/>
                          </a:solidFill>
                          <a:effectLst/>
                          <a:latin typeface="Verdana" panose="020B0604030504040204" pitchFamily="34" charset="0"/>
                        </a:rPr>
                        <a:t>            560.171</a:t>
                      </a:r>
                    </a:p>
                  </a:txBody>
                  <a:tcPr marL="12625" marR="12625" marT="12625" marB="0" anchor="b">
                    <a:lnL>
                      <a:noFill/>
                    </a:lnL>
                    <a:lnR>
                      <a:noFill/>
                    </a:lnR>
                    <a:lnT>
                      <a:noFill/>
                    </a:lnT>
                    <a:lnB>
                      <a:noFill/>
                    </a:lnB>
                  </a:tcPr>
                </a:tc>
                <a:extLst>
                  <a:ext uri="{0D108BD9-81ED-4DB2-BD59-A6C34878D82A}">
                    <a16:rowId xmlns:a16="http://schemas.microsoft.com/office/drawing/2014/main" val="3604197124"/>
                  </a:ext>
                </a:extLst>
              </a:tr>
              <a:tr h="521025">
                <a:tc>
                  <a:txBody>
                    <a:bodyPr/>
                    <a:lstStyle/>
                    <a:p>
                      <a:pPr algn="l" fontAlgn="ctr"/>
                      <a:r>
                        <a:rPr lang="es-CL" sz="1300" b="0" i="0" u="none" strike="noStrike">
                          <a:solidFill>
                            <a:srgbClr val="000000"/>
                          </a:solidFill>
                          <a:effectLst/>
                          <a:latin typeface="Verdana" panose="020B0604030504040204" pitchFamily="34" charset="0"/>
                        </a:rPr>
                        <a:t>Gastos </a:t>
                      </a:r>
                    </a:p>
                  </a:txBody>
                  <a:tcPr marL="12625" marR="12625" marT="12625" marB="0" anchor="ctr">
                    <a:lnL>
                      <a:noFill/>
                    </a:lnL>
                    <a:lnR>
                      <a:noFill/>
                    </a:lnR>
                    <a:lnT>
                      <a:noFill/>
                    </a:lnT>
                    <a:lnB>
                      <a:noFill/>
                    </a:lnB>
                  </a:tcPr>
                </a:tc>
                <a:tc>
                  <a:txBody>
                    <a:bodyPr/>
                    <a:lstStyle/>
                    <a:p>
                      <a:pPr algn="l" fontAlgn="ctr"/>
                      <a:r>
                        <a:rPr lang="es-CL" sz="1300" b="0" i="0" u="none" strike="noStrike" baseline="0" dirty="0">
                          <a:solidFill>
                            <a:srgbClr val="000000"/>
                          </a:solidFill>
                          <a:effectLst/>
                          <a:latin typeface="Verdana" panose="020B0604030504040204" pitchFamily="34" charset="0"/>
                        </a:rPr>
                        <a:t>        -5.684.816</a:t>
                      </a:r>
                      <a:endParaRPr lang="es-CL" sz="1300" b="0" i="0" u="none" strike="noStrike" dirty="0">
                        <a:solidFill>
                          <a:srgbClr val="000000"/>
                        </a:solidFill>
                        <a:effectLst/>
                        <a:latin typeface="Verdana" panose="020B0604030504040204" pitchFamily="34" charset="0"/>
                      </a:endParaRPr>
                    </a:p>
                  </a:txBody>
                  <a:tcPr marL="12625" marR="12625" marT="12625" marB="0" anchor="ctr">
                    <a:lnL>
                      <a:noFill/>
                    </a:lnL>
                    <a:lnR>
                      <a:noFill/>
                    </a:lnR>
                    <a:lnT>
                      <a:noFill/>
                    </a:lnT>
                    <a:lnB>
                      <a:noFill/>
                    </a:lnB>
                  </a:tcPr>
                </a:tc>
                <a:extLst>
                  <a:ext uri="{0D108BD9-81ED-4DB2-BD59-A6C34878D82A}">
                    <a16:rowId xmlns:a16="http://schemas.microsoft.com/office/drawing/2014/main" val="3186372352"/>
                  </a:ext>
                </a:extLst>
              </a:tr>
              <a:tr h="875322">
                <a:tc>
                  <a:txBody>
                    <a:bodyPr/>
                    <a:lstStyle/>
                    <a:p>
                      <a:pPr algn="l" fontAlgn="b"/>
                      <a:r>
                        <a:rPr lang="es-CL" sz="1300" b="0" i="0" u="none" strike="noStrike" dirty="0">
                          <a:solidFill>
                            <a:srgbClr val="000000"/>
                          </a:solidFill>
                          <a:effectLst/>
                          <a:latin typeface="Verdana" panose="020B0604030504040204" pitchFamily="34" charset="0"/>
                        </a:rPr>
                        <a:t>Resultado</a:t>
                      </a:r>
                    </a:p>
                  </a:txBody>
                  <a:tcPr marL="12625" marR="12625" marT="12625" marB="0" anchor="b">
                    <a:lnL>
                      <a:noFill/>
                    </a:lnL>
                    <a:lnR>
                      <a:noFill/>
                    </a:lnR>
                    <a:lnT>
                      <a:noFill/>
                    </a:lnT>
                    <a:lnB>
                      <a:noFill/>
                    </a:lnB>
                  </a:tcPr>
                </a:tc>
                <a:tc>
                  <a:txBody>
                    <a:bodyPr/>
                    <a:lstStyle/>
                    <a:p>
                      <a:pPr algn="l" fontAlgn="b"/>
                      <a:r>
                        <a:rPr lang="es-CL" sz="1300" b="0" i="0" u="none" strike="noStrike" dirty="0">
                          <a:solidFill>
                            <a:srgbClr val="000000"/>
                          </a:solidFill>
                          <a:effectLst/>
                          <a:latin typeface="Verdana" panose="020B0604030504040204" pitchFamily="34" charset="0"/>
                        </a:rPr>
                        <a:t>     </a:t>
                      </a:r>
                      <a:r>
                        <a:rPr lang="es-CL" sz="1300" b="0" i="0" u="none" strike="noStrike" baseline="0" dirty="0">
                          <a:solidFill>
                            <a:srgbClr val="000000"/>
                          </a:solidFill>
                          <a:effectLst/>
                          <a:latin typeface="Verdana" panose="020B0604030504040204" pitchFamily="34" charset="0"/>
                        </a:rPr>
                        <a:t> </a:t>
                      </a:r>
                      <a:r>
                        <a:rPr lang="es-CL" sz="1300" b="0" i="0" u="none" strike="noStrike" dirty="0">
                          <a:solidFill>
                            <a:srgbClr val="000000"/>
                          </a:solidFill>
                          <a:effectLst/>
                          <a:latin typeface="Verdana" panose="020B0604030504040204" pitchFamily="34" charset="0"/>
                        </a:rPr>
                        <a:t>  -4.243.162</a:t>
                      </a:r>
                    </a:p>
                  </a:txBody>
                  <a:tcPr marL="12625" marR="12625" marT="12625" marB="0" anchor="b">
                    <a:lnL>
                      <a:noFill/>
                    </a:lnL>
                    <a:lnR>
                      <a:noFill/>
                    </a:lnR>
                    <a:lnT>
                      <a:noFill/>
                    </a:lnT>
                    <a:lnB>
                      <a:noFill/>
                    </a:lnB>
                  </a:tcPr>
                </a:tc>
                <a:extLst>
                  <a:ext uri="{0D108BD9-81ED-4DB2-BD59-A6C34878D82A}">
                    <a16:rowId xmlns:a16="http://schemas.microsoft.com/office/drawing/2014/main" val="3397169358"/>
                  </a:ext>
                </a:extLst>
              </a:tr>
            </a:tbl>
          </a:graphicData>
        </a:graphic>
      </p:graphicFrame>
    </p:spTree>
    <p:extLst>
      <p:ext uri="{BB962C8B-B14F-4D97-AF65-F5344CB8AC3E}">
        <p14:creationId xmlns:p14="http://schemas.microsoft.com/office/powerpoint/2010/main" val="215626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Estado de Resultado 2020</a:t>
            </a:r>
          </a:p>
        </p:txBody>
      </p:sp>
      <p:sp>
        <p:nvSpPr>
          <p:cNvPr id="5" name="Marcador de contenido 4"/>
          <p:cNvSpPr>
            <a:spLocks noGrp="1"/>
          </p:cNvSpPr>
          <p:nvPr>
            <p:ph idx="1"/>
          </p:nvPr>
        </p:nvSpPr>
        <p:spPr/>
        <p:txBody>
          <a:bodyPr/>
          <a:lstStyle/>
          <a:p>
            <a:r>
              <a:rPr lang="es-CL" dirty="0"/>
              <a:t>Respaldos existentes: $367.763 sin respaldos tributarios(Factura -Boleta) solo posee el detalle en la rendición. </a:t>
            </a:r>
          </a:p>
          <a:p>
            <a:pPr marL="0" indent="0">
              <a:buNone/>
            </a:pP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92902252"/>
              </p:ext>
            </p:extLst>
          </p:nvPr>
        </p:nvGraphicFramePr>
        <p:xfrm>
          <a:off x="209800" y="3618411"/>
          <a:ext cx="11848592" cy="2401395"/>
        </p:xfrm>
        <a:graphic>
          <a:graphicData uri="http://schemas.openxmlformats.org/drawingml/2006/table">
            <a:tbl>
              <a:tblPr/>
              <a:tblGrid>
                <a:gridCol w="2810645">
                  <a:extLst>
                    <a:ext uri="{9D8B030D-6E8A-4147-A177-3AD203B41FA5}">
                      <a16:colId xmlns:a16="http://schemas.microsoft.com/office/drawing/2014/main" val="3183980234"/>
                    </a:ext>
                  </a:extLst>
                </a:gridCol>
                <a:gridCol w="1243372">
                  <a:extLst>
                    <a:ext uri="{9D8B030D-6E8A-4147-A177-3AD203B41FA5}">
                      <a16:colId xmlns:a16="http://schemas.microsoft.com/office/drawing/2014/main" val="3765301293"/>
                    </a:ext>
                  </a:extLst>
                </a:gridCol>
                <a:gridCol w="929916">
                  <a:extLst>
                    <a:ext uri="{9D8B030D-6E8A-4147-A177-3AD203B41FA5}">
                      <a16:colId xmlns:a16="http://schemas.microsoft.com/office/drawing/2014/main" val="3669678957"/>
                    </a:ext>
                  </a:extLst>
                </a:gridCol>
                <a:gridCol w="616461">
                  <a:extLst>
                    <a:ext uri="{9D8B030D-6E8A-4147-A177-3AD203B41FA5}">
                      <a16:colId xmlns:a16="http://schemas.microsoft.com/office/drawing/2014/main" val="2966230756"/>
                    </a:ext>
                  </a:extLst>
                </a:gridCol>
                <a:gridCol w="616461">
                  <a:extLst>
                    <a:ext uri="{9D8B030D-6E8A-4147-A177-3AD203B41FA5}">
                      <a16:colId xmlns:a16="http://schemas.microsoft.com/office/drawing/2014/main" val="3510804727"/>
                    </a:ext>
                  </a:extLst>
                </a:gridCol>
                <a:gridCol w="616461">
                  <a:extLst>
                    <a:ext uri="{9D8B030D-6E8A-4147-A177-3AD203B41FA5}">
                      <a16:colId xmlns:a16="http://schemas.microsoft.com/office/drawing/2014/main" val="1778651227"/>
                    </a:ext>
                  </a:extLst>
                </a:gridCol>
                <a:gridCol w="616461">
                  <a:extLst>
                    <a:ext uri="{9D8B030D-6E8A-4147-A177-3AD203B41FA5}">
                      <a16:colId xmlns:a16="http://schemas.microsoft.com/office/drawing/2014/main" val="3815034126"/>
                    </a:ext>
                  </a:extLst>
                </a:gridCol>
                <a:gridCol w="616461">
                  <a:extLst>
                    <a:ext uri="{9D8B030D-6E8A-4147-A177-3AD203B41FA5}">
                      <a16:colId xmlns:a16="http://schemas.microsoft.com/office/drawing/2014/main" val="3508424508"/>
                    </a:ext>
                  </a:extLst>
                </a:gridCol>
                <a:gridCol w="616461">
                  <a:extLst>
                    <a:ext uri="{9D8B030D-6E8A-4147-A177-3AD203B41FA5}">
                      <a16:colId xmlns:a16="http://schemas.microsoft.com/office/drawing/2014/main" val="1961411669"/>
                    </a:ext>
                  </a:extLst>
                </a:gridCol>
                <a:gridCol w="616461">
                  <a:extLst>
                    <a:ext uri="{9D8B030D-6E8A-4147-A177-3AD203B41FA5}">
                      <a16:colId xmlns:a16="http://schemas.microsoft.com/office/drawing/2014/main" val="1523232695"/>
                    </a:ext>
                  </a:extLst>
                </a:gridCol>
                <a:gridCol w="616461">
                  <a:extLst>
                    <a:ext uri="{9D8B030D-6E8A-4147-A177-3AD203B41FA5}">
                      <a16:colId xmlns:a16="http://schemas.microsoft.com/office/drawing/2014/main" val="2608713585"/>
                    </a:ext>
                  </a:extLst>
                </a:gridCol>
                <a:gridCol w="616461">
                  <a:extLst>
                    <a:ext uri="{9D8B030D-6E8A-4147-A177-3AD203B41FA5}">
                      <a16:colId xmlns:a16="http://schemas.microsoft.com/office/drawing/2014/main" val="1577045604"/>
                    </a:ext>
                  </a:extLst>
                </a:gridCol>
                <a:gridCol w="616461">
                  <a:extLst>
                    <a:ext uri="{9D8B030D-6E8A-4147-A177-3AD203B41FA5}">
                      <a16:colId xmlns:a16="http://schemas.microsoft.com/office/drawing/2014/main" val="499834359"/>
                    </a:ext>
                  </a:extLst>
                </a:gridCol>
                <a:gridCol w="700049">
                  <a:extLst>
                    <a:ext uri="{9D8B030D-6E8A-4147-A177-3AD203B41FA5}">
                      <a16:colId xmlns:a16="http://schemas.microsoft.com/office/drawing/2014/main" val="166426652"/>
                    </a:ext>
                  </a:extLst>
                </a:gridCol>
              </a:tblGrid>
              <a:tr h="160093">
                <a:tc>
                  <a:txBody>
                    <a:bodyPr/>
                    <a:lstStyle/>
                    <a:p>
                      <a:pPr algn="l" fontAlgn="b"/>
                      <a:r>
                        <a:rPr lang="es-CL" sz="700" b="0" i="0" u="none" strike="noStrike">
                          <a:effectLst/>
                          <a:latin typeface="Arial" panose="020B0604020202020204" pitchFamily="34" charset="0"/>
                        </a:rPr>
                        <a:t>tipo2</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s-CL" sz="700" b="0" i="0" u="none" strike="noStrike">
                          <a:effectLst/>
                          <a:latin typeface="Arial" panose="020B0604020202020204" pitchFamily="34" charset="0"/>
                        </a:rPr>
                        <a:t>Resultado</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extLst>
                  <a:ext uri="{0D108BD9-81ED-4DB2-BD59-A6C34878D82A}">
                    <a16:rowId xmlns:a16="http://schemas.microsoft.com/office/drawing/2014/main" val="2380325512"/>
                  </a:ext>
                </a:extLst>
              </a:tr>
              <a:tr h="160093">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extLst>
                  <a:ext uri="{0D108BD9-81ED-4DB2-BD59-A6C34878D82A}">
                    <a16:rowId xmlns:a16="http://schemas.microsoft.com/office/drawing/2014/main" val="1058732585"/>
                  </a:ext>
                </a:extLst>
              </a:tr>
              <a:tr h="160093">
                <a:tc>
                  <a:txBody>
                    <a:bodyPr/>
                    <a:lstStyle/>
                    <a:p>
                      <a:pPr algn="l" fontAlgn="b"/>
                      <a:r>
                        <a:rPr lang="es-CL" sz="700" b="1" i="0" u="none" strike="noStrike">
                          <a:solidFill>
                            <a:srgbClr val="000000"/>
                          </a:solidFill>
                          <a:effectLst/>
                          <a:latin typeface="Arial" panose="020B0604020202020204" pitchFamily="34" charset="0"/>
                        </a:rPr>
                        <a:t>Respaldos asociados</a:t>
                      </a: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Mes</a:t>
                      </a: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solidFill>
                      <a:srgbClr val="DCE6F1"/>
                    </a:solidFill>
                  </a:tcPr>
                </a:tc>
                <a:extLst>
                  <a:ext uri="{0D108BD9-81ED-4DB2-BD59-A6C34878D82A}">
                    <a16:rowId xmlns:a16="http://schemas.microsoft.com/office/drawing/2014/main" val="1959297117"/>
                  </a:ext>
                </a:extLst>
              </a:tr>
              <a:tr h="160093">
                <a:tc>
                  <a:txBody>
                    <a:bodyPr/>
                    <a:lstStyle/>
                    <a:p>
                      <a:pPr algn="l" fontAlgn="b"/>
                      <a:r>
                        <a:rPr lang="es-CL" sz="700" b="1" i="0" u="none" strike="noStrike">
                          <a:solidFill>
                            <a:srgbClr val="000000"/>
                          </a:solidFill>
                          <a:effectLst/>
                          <a:latin typeface="Arial" panose="020B0604020202020204" pitchFamily="34" charset="0"/>
                        </a:rPr>
                        <a:t>documento </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n°</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Glosa 2</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1</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2</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3</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4</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5</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6</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7</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8</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11</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CL" sz="700" b="1" i="0" u="none" strike="noStrike">
                          <a:solidFill>
                            <a:srgbClr val="000000"/>
                          </a:solidFill>
                          <a:effectLst/>
                          <a:latin typeface="Arial" panose="020B0604020202020204" pitchFamily="34" charset="0"/>
                        </a:rPr>
                        <a:t>12</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Total general</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750146564"/>
                  </a:ext>
                </a:extLst>
              </a:tr>
              <a:tr h="160093">
                <a:tc>
                  <a:txBody>
                    <a:bodyPr/>
                    <a:lstStyle/>
                    <a:p>
                      <a:pPr algn="l" fontAlgn="b"/>
                      <a:r>
                        <a:rPr lang="es-CL" sz="700" b="1" i="0" u="none" strike="noStrike">
                          <a:solidFill>
                            <a:srgbClr val="000000"/>
                          </a:solidFill>
                          <a:effectLst/>
                          <a:latin typeface="Arial" panose="020B0604020202020204" pitchFamily="34" charset="0"/>
                        </a:rPr>
                        <a:t>Boleta</a:t>
                      </a:r>
                    </a:p>
                  </a:txBody>
                  <a:tcPr marL="5347" marR="5347" marT="534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s-CL" sz="700" b="0" i="0" u="none" strike="noStrike">
                          <a:effectLst/>
                          <a:latin typeface="Arial" panose="020B0604020202020204" pitchFamily="34" charset="0"/>
                        </a:rPr>
                        <a:t>      -45.942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s-CL" sz="700" b="0" i="0" u="none" strike="noStrike">
                          <a:effectLst/>
                          <a:latin typeface="Arial" panose="020B0604020202020204" pitchFamily="34" charset="0"/>
                        </a:rPr>
                        <a:t>      -67.227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s-CL" sz="700" b="0" i="0" u="none" strike="noStrike">
                          <a:effectLst/>
                          <a:latin typeface="Arial" panose="020B0604020202020204" pitchFamily="34" charset="0"/>
                        </a:rPr>
                        <a:t>    -176.127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s-CL" sz="700" b="0" i="0" u="none" strike="noStrike">
                          <a:effectLst/>
                          <a:latin typeface="Arial" panose="020B0604020202020204" pitchFamily="34" charset="0"/>
                        </a:rPr>
                        <a:t>    -134.454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s-CL" sz="700" b="0" i="0" u="none" strike="noStrike">
                          <a:effectLst/>
                          <a:latin typeface="Arial" panose="020B0604020202020204" pitchFamily="34" charset="0"/>
                        </a:rPr>
                        <a:t>      -423.750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3592889561"/>
                  </a:ext>
                </a:extLst>
              </a:tr>
              <a:tr h="160093">
                <a:tc>
                  <a:txBody>
                    <a:bodyPr/>
                    <a:lstStyle/>
                    <a:p>
                      <a:pPr algn="l" fontAlgn="b"/>
                      <a:r>
                        <a:rPr lang="es-CL" sz="700" b="1" i="0" u="none" strike="noStrike">
                          <a:solidFill>
                            <a:srgbClr val="000000"/>
                          </a:solidFill>
                          <a:effectLst/>
                          <a:latin typeface="Arial" panose="020B0604020202020204" pitchFamily="34" charset="0"/>
                        </a:rPr>
                        <a:t>Factura</a:t>
                      </a:r>
                    </a:p>
                  </a:txBody>
                  <a:tcPr marL="5347" marR="5347" marT="534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-62.700 </a:t>
                      </a: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-62.700 </a:t>
                      </a:r>
                    </a:p>
                  </a:txBody>
                  <a:tcPr marL="5347" marR="5347" marT="5347" marB="0" anchor="b">
                    <a:lnL>
                      <a:noFill/>
                    </a:lnL>
                    <a:lnR>
                      <a:noFill/>
                    </a:lnR>
                    <a:lnT>
                      <a:noFill/>
                    </a:lnT>
                    <a:lnB>
                      <a:noFill/>
                    </a:lnB>
                  </a:tcPr>
                </a:tc>
                <a:extLst>
                  <a:ext uri="{0D108BD9-81ED-4DB2-BD59-A6C34878D82A}">
                    <a16:rowId xmlns:a16="http://schemas.microsoft.com/office/drawing/2014/main" val="3444545571"/>
                  </a:ext>
                </a:extLst>
              </a:tr>
              <a:tr h="160093">
                <a:tc>
                  <a:txBody>
                    <a:bodyPr/>
                    <a:lstStyle/>
                    <a:p>
                      <a:pPr algn="l" fontAlgn="b"/>
                      <a:r>
                        <a:rPr lang="es-CL" sz="700" b="1" i="0" u="none" strike="noStrike">
                          <a:solidFill>
                            <a:srgbClr val="000000"/>
                          </a:solidFill>
                          <a:effectLst/>
                          <a:latin typeface="Arial" panose="020B0604020202020204" pitchFamily="34" charset="0"/>
                        </a:rPr>
                        <a:t>sin respaldo tributario</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s-CL" sz="700" b="1" i="0" u="none" strike="noStrike">
                          <a:solidFill>
                            <a:srgbClr val="000000"/>
                          </a:solidFill>
                          <a:effectLst/>
                          <a:latin typeface="Arial" panose="020B0604020202020204" pitchFamily="34" charset="0"/>
                        </a:rPr>
                        <a:t>0</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relator curso level I</a:t>
                      </a: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-341.627 </a:t>
                      </a: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-341.627 </a:t>
                      </a:r>
                    </a:p>
                  </a:txBody>
                  <a:tcPr marL="5347" marR="5347" marT="5347" marB="0" anchor="b">
                    <a:lnL>
                      <a:noFill/>
                    </a:lnL>
                    <a:lnR>
                      <a:noFill/>
                    </a:lnR>
                    <a:lnT>
                      <a:noFill/>
                    </a:lnT>
                    <a:lnB>
                      <a:noFill/>
                    </a:lnB>
                  </a:tcPr>
                </a:tc>
                <a:extLst>
                  <a:ext uri="{0D108BD9-81ED-4DB2-BD59-A6C34878D82A}">
                    <a16:rowId xmlns:a16="http://schemas.microsoft.com/office/drawing/2014/main" val="3897341264"/>
                  </a:ext>
                </a:extLst>
              </a:tr>
              <a:tr h="160093">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final nacional flint</a:t>
                      </a: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-23.836 </a:t>
                      </a: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-23.836 </a:t>
                      </a:r>
                    </a:p>
                  </a:txBody>
                  <a:tcPr marL="5347" marR="5347" marT="5347" marB="0" anchor="b">
                    <a:lnL>
                      <a:noFill/>
                    </a:lnL>
                    <a:lnR>
                      <a:noFill/>
                    </a:lnR>
                    <a:lnT>
                      <a:noFill/>
                    </a:lnT>
                    <a:lnB>
                      <a:noFill/>
                    </a:lnB>
                  </a:tcPr>
                </a:tc>
                <a:extLst>
                  <a:ext uri="{0D108BD9-81ED-4DB2-BD59-A6C34878D82A}">
                    <a16:rowId xmlns:a16="http://schemas.microsoft.com/office/drawing/2014/main" val="479901623"/>
                  </a:ext>
                </a:extLst>
              </a:tr>
              <a:tr h="160093">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s-CL" sz="700" b="0" i="0" u="none" strike="noStrike">
                          <a:effectLst/>
                          <a:latin typeface="Arial" panose="020B0604020202020204" pitchFamily="34" charset="0"/>
                        </a:rPr>
                        <a:t>materiales oficina</a:t>
                      </a: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s-CL" sz="700" b="0" i="0" u="none" strike="noStrike">
                          <a:effectLst/>
                          <a:latin typeface="Arial" panose="020B0604020202020204" pitchFamily="34" charset="0"/>
                        </a:rPr>
                        <a:t>       -2.300 </a:t>
                      </a: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s-CL" sz="700" b="0" i="0" u="none" strike="noStrike">
                          <a:effectLst/>
                          <a:latin typeface="Arial" panose="020B0604020202020204" pitchFamily="34" charset="0"/>
                        </a:rPr>
                        <a:t>          -2.300 </a:t>
                      </a:r>
                    </a:p>
                  </a:txBody>
                  <a:tcPr marL="5347" marR="5347" marT="5347" marB="0" anchor="b">
                    <a:lnL>
                      <a:noFill/>
                    </a:lnL>
                    <a:lnR>
                      <a:noFill/>
                    </a:lnR>
                    <a:lnT>
                      <a:noFill/>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48171465"/>
                  </a:ext>
                </a:extLst>
              </a:tr>
              <a:tr h="160093">
                <a:tc>
                  <a:txBody>
                    <a:bodyPr/>
                    <a:lstStyle/>
                    <a:p>
                      <a:pPr algn="l" fontAlgn="b"/>
                      <a:r>
                        <a:rPr lang="es-CL" sz="700" b="1" i="0" u="none" strike="noStrike">
                          <a:solidFill>
                            <a:srgbClr val="000000"/>
                          </a:solidFill>
                          <a:effectLst/>
                          <a:latin typeface="Arial" panose="020B0604020202020204" pitchFamily="34" charset="0"/>
                        </a:rPr>
                        <a:t>Total sin respaldo tributario</a:t>
                      </a: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s-CL" sz="700" b="1" i="0" u="none" strike="noStrike">
                          <a:solidFill>
                            <a:srgbClr val="000000"/>
                          </a:solidFill>
                          <a:effectLst/>
                          <a:latin typeface="Arial" panose="020B0604020202020204" pitchFamily="34" charset="0"/>
                        </a:rPr>
                        <a:t>    -367.763 </a:t>
                      </a: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s-CL" sz="700" b="1" i="0" u="none" strike="noStrike">
                          <a:solidFill>
                            <a:srgbClr val="000000"/>
                          </a:solidFill>
                          <a:effectLst/>
                          <a:latin typeface="Arial" panose="020B0604020202020204" pitchFamily="34" charset="0"/>
                        </a:rPr>
                        <a:t>      -367.763 </a:t>
                      </a: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5511210"/>
                  </a:ext>
                </a:extLst>
              </a:tr>
              <a:tr h="160093">
                <a:tc>
                  <a:txBody>
                    <a:bodyPr/>
                    <a:lstStyle/>
                    <a:p>
                      <a:pPr algn="l" fontAlgn="b"/>
                      <a:r>
                        <a:rPr lang="es-CL" sz="700" b="1" i="0" u="none" strike="noStrike">
                          <a:solidFill>
                            <a:srgbClr val="000000"/>
                          </a:solidFill>
                          <a:effectLst/>
                          <a:latin typeface="Arial" panose="020B0604020202020204" pitchFamily="34" charset="0"/>
                        </a:rPr>
                        <a:t>voucher</a:t>
                      </a:r>
                    </a:p>
                  </a:txBody>
                  <a:tcPr marL="5347" marR="5347" marT="5347" marB="0" anchor="b">
                    <a:lnL>
                      <a:noFill/>
                    </a:lnL>
                    <a:lnR>
                      <a:noFill/>
                    </a:lnR>
                    <a:lnT w="6350" cap="flat" cmpd="sng" algn="ctr">
                      <a:solidFill>
                        <a:srgbClr val="4F81BD"/>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r>
                        <a:rPr lang="es-CL" sz="700" b="0" i="0" u="none" strike="noStrike">
                          <a:effectLst/>
                          <a:latin typeface="Arial" panose="020B0604020202020204" pitchFamily="34" charset="0"/>
                        </a:rPr>
                        <a:t>      -17.850 </a:t>
                      </a: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tc>
                  <a:txBody>
                    <a:bodyPr/>
                    <a:lstStyle/>
                    <a:p>
                      <a:pPr algn="l" fontAlgn="b"/>
                      <a:r>
                        <a:rPr lang="es-CL" sz="700" b="0" i="0" u="none" strike="noStrike" dirty="0">
                          <a:effectLst/>
                          <a:latin typeface="Arial" panose="020B0604020202020204" pitchFamily="34" charset="0"/>
                        </a:rPr>
                        <a:t>        -17.850 </a:t>
                      </a:r>
                    </a:p>
                  </a:txBody>
                  <a:tcPr marL="5347" marR="5347" marT="5347" marB="0" anchor="b">
                    <a:lnL>
                      <a:noFill/>
                    </a:lnL>
                    <a:lnR>
                      <a:noFill/>
                    </a:lnR>
                    <a:lnT w="635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245669469"/>
                  </a:ext>
                </a:extLst>
              </a:tr>
              <a:tr h="160093">
                <a:tc>
                  <a:txBody>
                    <a:bodyPr/>
                    <a:lstStyle/>
                    <a:p>
                      <a:pPr algn="l" fontAlgn="b"/>
                      <a:r>
                        <a:rPr lang="es-CL" sz="700" b="1" i="0" u="none" strike="noStrike">
                          <a:solidFill>
                            <a:srgbClr val="000000"/>
                          </a:solidFill>
                          <a:effectLst/>
                          <a:latin typeface="Arial" panose="020B0604020202020204" pitchFamily="34" charset="0"/>
                        </a:rPr>
                        <a:t>transferencia</a:t>
                      </a:r>
                    </a:p>
                  </a:txBody>
                  <a:tcPr marL="5347" marR="5347" marT="534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80.000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68.000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28.000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86.000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-1.631.377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10.284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18.667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86.667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185.930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93.158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-974.671 </a:t>
                      </a:r>
                    </a:p>
                  </a:txBody>
                  <a:tcPr marL="5347" marR="5347" marT="5347" marB="0" anchor="b">
                    <a:lnL>
                      <a:noFill/>
                    </a:lnL>
                    <a:lnR>
                      <a:noFill/>
                    </a:lnR>
                    <a:lnT>
                      <a:noFill/>
                    </a:lnT>
                    <a:lnB>
                      <a:noFill/>
                    </a:lnB>
                  </a:tcPr>
                </a:tc>
                <a:extLst>
                  <a:ext uri="{0D108BD9-81ED-4DB2-BD59-A6C34878D82A}">
                    <a16:rowId xmlns:a16="http://schemas.microsoft.com/office/drawing/2014/main" val="968659166"/>
                  </a:ext>
                </a:extLst>
              </a:tr>
              <a:tr h="160093">
                <a:tc>
                  <a:txBody>
                    <a:bodyPr/>
                    <a:lstStyle/>
                    <a:p>
                      <a:pPr algn="l" fontAlgn="b"/>
                      <a:r>
                        <a:rPr lang="es-CL" sz="700" b="1" i="0" u="none" strike="noStrike">
                          <a:solidFill>
                            <a:srgbClr val="000000"/>
                          </a:solidFill>
                          <a:effectLst/>
                          <a:latin typeface="Arial" panose="020B0604020202020204" pitchFamily="34" charset="0"/>
                        </a:rPr>
                        <a:t>paypal</a:t>
                      </a:r>
                    </a:p>
                  </a:txBody>
                  <a:tcPr marL="5347" marR="5347" marT="534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-132.773 </a:t>
                      </a: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-2.602.353 </a:t>
                      </a: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a:noFill/>
                    </a:lnB>
                  </a:tcPr>
                </a:tc>
                <a:tc>
                  <a:txBody>
                    <a:bodyPr/>
                    <a:lstStyle/>
                    <a:p>
                      <a:pPr algn="l" fontAlgn="b"/>
                      <a:r>
                        <a:rPr lang="es-CL" sz="700" b="0" i="0" u="none" strike="noStrike">
                          <a:effectLst/>
                          <a:latin typeface="Arial" panose="020B0604020202020204" pitchFamily="34" charset="0"/>
                        </a:rPr>
                        <a:t>    -2.735.126 </a:t>
                      </a:r>
                    </a:p>
                  </a:txBody>
                  <a:tcPr marL="5347" marR="5347" marT="5347" marB="0" anchor="b">
                    <a:lnL>
                      <a:noFill/>
                    </a:lnL>
                    <a:lnR>
                      <a:noFill/>
                    </a:lnR>
                    <a:lnT>
                      <a:noFill/>
                    </a:lnT>
                    <a:lnB>
                      <a:noFill/>
                    </a:lnB>
                  </a:tcPr>
                </a:tc>
                <a:extLst>
                  <a:ext uri="{0D108BD9-81ED-4DB2-BD59-A6C34878D82A}">
                    <a16:rowId xmlns:a16="http://schemas.microsoft.com/office/drawing/2014/main" val="2964622978"/>
                  </a:ext>
                </a:extLst>
              </a:tr>
              <a:tr h="160093">
                <a:tc>
                  <a:txBody>
                    <a:bodyPr/>
                    <a:lstStyle/>
                    <a:p>
                      <a:pPr algn="l" fontAlgn="b"/>
                      <a:r>
                        <a:rPr lang="es-CL" sz="700" b="1" i="0" u="none" strike="noStrike">
                          <a:solidFill>
                            <a:srgbClr val="000000"/>
                          </a:solidFill>
                          <a:effectLst/>
                          <a:latin typeface="Arial" panose="020B0604020202020204" pitchFamily="34" charset="0"/>
                        </a:rPr>
                        <a:t>Juicio</a:t>
                      </a:r>
                    </a:p>
                  </a:txBody>
                  <a:tcPr marL="5347" marR="5347" marT="5347"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s-CL" sz="700" b="0" i="0" u="none" strike="noStrike">
                        <a:effectLst/>
                        <a:latin typeface="Arial" panose="020B0604020202020204" pitchFamily="34" charset="0"/>
                      </a:endParaRP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r>
                        <a:rPr lang="es-CL" sz="700" b="0" i="0" u="none" strike="noStrike">
                          <a:effectLst/>
                          <a:latin typeface="Arial" panose="020B0604020202020204" pitchFamily="34" charset="0"/>
                        </a:rPr>
                        <a:t>     338.698 </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r>
                        <a:rPr lang="es-CL" sz="700" b="0" i="0" u="none" strike="noStrike">
                          <a:effectLst/>
                          <a:latin typeface="Arial" panose="020B0604020202020204" pitchFamily="34" charset="0"/>
                        </a:rPr>
                        <a:t>        338.698 </a:t>
                      </a:r>
                    </a:p>
                  </a:txBody>
                  <a:tcPr marL="5347" marR="5347" marT="5347"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395927677"/>
                  </a:ext>
                </a:extLst>
              </a:tr>
              <a:tr h="160093">
                <a:tc>
                  <a:txBody>
                    <a:bodyPr/>
                    <a:lstStyle/>
                    <a:p>
                      <a:pPr algn="l" fontAlgn="b"/>
                      <a:r>
                        <a:rPr lang="es-CL" sz="700" b="1" i="0" u="none" strike="noStrike">
                          <a:solidFill>
                            <a:srgbClr val="000000"/>
                          </a:solidFill>
                          <a:effectLst/>
                          <a:latin typeface="Arial" panose="020B0604020202020204" pitchFamily="34" charset="0"/>
                        </a:rPr>
                        <a:t>Total general</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endParaRPr lang="es-CL" sz="700" b="1" i="0" u="none" strike="noStrike">
                        <a:solidFill>
                          <a:srgbClr val="000000"/>
                        </a:solidFill>
                        <a:effectLst/>
                        <a:latin typeface="Arial" panose="020B0604020202020204" pitchFamily="34" charset="0"/>
                      </a:endParaRP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80.000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68.000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-17.942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-114.000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-4.409.857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10.284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18.667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86.667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-396.837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a:solidFill>
                            <a:srgbClr val="000000"/>
                          </a:solidFill>
                          <a:effectLst/>
                          <a:latin typeface="Arial" panose="020B0604020202020204" pitchFamily="34" charset="0"/>
                        </a:rPr>
                        <a:t>     431.856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s-CL" sz="700" b="1" i="0" u="none" strike="noStrike" dirty="0">
                          <a:solidFill>
                            <a:srgbClr val="000000"/>
                          </a:solidFill>
                          <a:effectLst/>
                          <a:latin typeface="Arial" panose="020B0604020202020204" pitchFamily="34" charset="0"/>
                        </a:rPr>
                        <a:t>    -4.243.162 </a:t>
                      </a:r>
                    </a:p>
                  </a:txBody>
                  <a:tcPr marL="5347" marR="5347" marT="534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2918186139"/>
                  </a:ext>
                </a:extLst>
              </a:tr>
            </a:tbl>
          </a:graphicData>
        </a:graphic>
      </p:graphicFrame>
    </p:spTree>
    <p:extLst>
      <p:ext uri="{BB962C8B-B14F-4D97-AF65-F5344CB8AC3E}">
        <p14:creationId xmlns:p14="http://schemas.microsoft.com/office/powerpoint/2010/main" val="10264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Vista Final</a:t>
            </a:r>
          </a:p>
        </p:txBody>
      </p:sp>
      <p:sp>
        <p:nvSpPr>
          <p:cNvPr id="3" name="Marcador de contenido 2"/>
          <p:cNvSpPr>
            <a:spLocks noGrp="1"/>
          </p:cNvSpPr>
          <p:nvPr>
            <p:ph idx="1"/>
          </p:nvPr>
        </p:nvSpPr>
        <p:spPr>
          <a:xfrm>
            <a:off x="522514" y="2890883"/>
            <a:ext cx="11064240" cy="3416300"/>
          </a:xfrm>
        </p:spPr>
        <p:txBody>
          <a:bodyPr>
            <a:normAutofit fontScale="85000" lnSpcReduction="10000"/>
          </a:bodyPr>
          <a:lstStyle/>
          <a:p>
            <a:r>
              <a:rPr lang="es-CL" dirty="0"/>
              <a:t>En este momento las deudas superan al activo que poseemos en banco. El saldo restante en banco solo nos cubriría el 54,94% del total adeudado. Sin embargo es posible recuperar saldos adeudados por socios, los cuales revertirían parte del efecto comentado.</a:t>
            </a:r>
          </a:p>
          <a:p>
            <a:r>
              <a:rPr lang="es-CL" dirty="0"/>
              <a:t>Dado que la cuenta bancaria que posee hoy la sociedad entregada por banco estado(organizaciones de la sociedad civil) no permite realizar una adecuada gestión en las compras, pues no permite hacer transferencias online, se sugiere ver la posibilidad de adquirir una cuenta corriente o chequera electrónica que les permita tener una administración mas acorde a las necesidades de la corporación.</a:t>
            </a:r>
          </a:p>
          <a:p>
            <a:r>
              <a:rPr lang="es-CL" dirty="0"/>
              <a:t>Con respecto a los respaldos otorgados; Se evidencia la presencia de respaldos presentados por la directiva, que si bien justifican el gasto, no poseen un documento tributario (boleta, </a:t>
            </a:r>
            <a:r>
              <a:rPr lang="es-CL" dirty="0" err="1"/>
              <a:t>factura,etc</a:t>
            </a:r>
            <a:r>
              <a:rPr lang="es-CL" dirty="0"/>
              <a:t>), razón por la cual se sugiere exigir estos documentos a proveedores en general. En el caso de no tener estos documentos, se recomienda preferir proveedores formalizados ante SII que entreguen estos respaldos.</a:t>
            </a:r>
          </a:p>
          <a:p>
            <a:r>
              <a:rPr lang="es-CL" dirty="0"/>
              <a:t>Por ultimo, seria ideal digitalizar la información, de esa forma se deja un respaldo seguro, mas ordenado y de mayor resolución, ya que ocurre que los </a:t>
            </a:r>
            <a:r>
              <a:rPr lang="es-CL" dirty="0" err="1"/>
              <a:t>voucher</a:t>
            </a:r>
            <a:r>
              <a:rPr lang="es-CL" dirty="0"/>
              <a:t> van perdiendo visibilidad al pasar el tiempo, lo cual dificulta comprender fechas y numero del documento.</a:t>
            </a:r>
          </a:p>
        </p:txBody>
      </p:sp>
    </p:spTree>
    <p:extLst>
      <p:ext uri="{BB962C8B-B14F-4D97-AF65-F5344CB8AC3E}">
        <p14:creationId xmlns:p14="http://schemas.microsoft.com/office/powerpoint/2010/main" val="634060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Sala de reuniones Ion</Template>
  <TotalTime>1029</TotalTime>
  <Words>1537</Words>
  <Application>Microsoft Macintosh PowerPoint</Application>
  <PresentationFormat>Panorámica</PresentationFormat>
  <Paragraphs>645</Paragraphs>
  <Slides>9</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7" baseType="lpstr">
      <vt:lpstr>Arial</vt:lpstr>
      <vt:lpstr>Arial Black</vt:lpstr>
      <vt:lpstr>Arial Narrow</vt:lpstr>
      <vt:lpstr>Century Gothic</vt:lpstr>
      <vt:lpstr>Verdana</vt:lpstr>
      <vt:lpstr>Wingdings 3</vt:lpstr>
      <vt:lpstr>Sala de reuniones Ion</vt:lpstr>
      <vt:lpstr>Hoja de cálculo</vt:lpstr>
      <vt:lpstr>Estados Financieros 2020</vt:lpstr>
      <vt:lpstr>Estados Financieros ejercicio 2020</vt:lpstr>
      <vt:lpstr>Análisis De Cuentas</vt:lpstr>
      <vt:lpstr>Análisis De Cuentas</vt:lpstr>
      <vt:lpstr>Análisis De Cuentas</vt:lpstr>
      <vt:lpstr>Estado de Resultado 2020</vt:lpstr>
      <vt:lpstr>Estado de Resultado 2020 Resumen</vt:lpstr>
      <vt:lpstr>Estado de Resultado 2020</vt:lpstr>
      <vt:lpstr>Vista Final</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Estados Financieros 2018</dc:title>
  <dc:creator>Habita</dc:creator>
  <cp:lastModifiedBy>Claudio Covacevich Ponce</cp:lastModifiedBy>
  <cp:revision>32</cp:revision>
  <dcterms:created xsi:type="dcterms:W3CDTF">2020-02-13T20:52:11Z</dcterms:created>
  <dcterms:modified xsi:type="dcterms:W3CDTF">2021-07-23T14:05:36Z</dcterms:modified>
</cp:coreProperties>
</file>